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549" r:id="rId2"/>
    <p:sldId id="561" r:id="rId3"/>
    <p:sldId id="507" r:id="rId4"/>
    <p:sldId id="593" r:id="rId5"/>
    <p:sldId id="508" r:id="rId6"/>
    <p:sldId id="596" r:id="rId7"/>
    <p:sldId id="511" r:id="rId8"/>
    <p:sldId id="594" r:id="rId9"/>
    <p:sldId id="509" r:id="rId10"/>
    <p:sldId id="510" r:id="rId11"/>
    <p:sldId id="595" r:id="rId12"/>
    <p:sldId id="512" r:id="rId13"/>
    <p:sldId id="556" r:id="rId14"/>
    <p:sldId id="515" r:id="rId15"/>
    <p:sldId id="598" r:id="rId16"/>
    <p:sldId id="599" r:id="rId17"/>
    <p:sldId id="600" r:id="rId18"/>
    <p:sldId id="601" r:id="rId19"/>
    <p:sldId id="602" r:id="rId20"/>
    <p:sldId id="603" r:id="rId21"/>
    <p:sldId id="604" r:id="rId22"/>
    <p:sldId id="582" r:id="rId23"/>
    <p:sldId id="579" r:id="rId24"/>
  </p:sldIdLst>
  <p:sldSz cx="9144000" cy="6858000" type="screen4x3"/>
  <p:notesSz cx="6735763" cy="9866313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FFCC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5">
          <p15:clr>
            <a:srgbClr val="A4A3A4"/>
          </p15:clr>
        </p15:guide>
        <p15:guide id="2" pos="28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CC00"/>
    <a:srgbClr val="6666FF"/>
    <a:srgbClr val="0066FF"/>
    <a:srgbClr val="99CCFF"/>
    <a:srgbClr val="66CCFF"/>
    <a:srgbClr val="0033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5" autoAdjust="0"/>
    <p:restoredTop sz="86377" autoAdjust="0"/>
  </p:normalViewPr>
  <p:slideViewPr>
    <p:cSldViewPr>
      <p:cViewPr varScale="1">
        <p:scale>
          <a:sx n="127" d="100"/>
          <a:sy n="127" d="100"/>
        </p:scale>
        <p:origin x="161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9" d="100"/>
          <a:sy n="39" d="100"/>
        </p:scale>
        <p:origin x="-1318" y="-18"/>
      </p:cViewPr>
      <p:guideLst>
        <p:guide orient="horz" pos="2195"/>
        <p:guide pos="28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19413" cy="4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38" tIns="0" rIns="19338" bIns="0" numCol="1" anchor="t" anchorCtr="0" compatLnSpc="1">
            <a:prstTxWarp prst="textNoShape">
              <a:avLst/>
            </a:prstTxWarp>
          </a:bodyPr>
          <a:lstStyle>
            <a:lvl1pPr defTabSz="970566" eaLnBrk="0" hangingPunct="0">
              <a:defRPr sz="1000" b="0" i="1">
                <a:solidFill>
                  <a:srgbClr val="66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-1588"/>
            <a:ext cx="2919412" cy="4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38" tIns="0" rIns="19338" bIns="0" numCol="1" anchor="t" anchorCtr="0" compatLnSpc="1">
            <a:prstTxWarp prst="textNoShape">
              <a:avLst/>
            </a:prstTxWarp>
          </a:bodyPr>
          <a:lstStyle>
            <a:lvl1pPr algn="r" defTabSz="970566" eaLnBrk="0" hangingPunct="0">
              <a:defRPr sz="1000" b="0" i="1">
                <a:solidFill>
                  <a:srgbClr val="66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9300"/>
            <a:ext cx="4910137" cy="3684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700" y="4684713"/>
            <a:ext cx="493236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6" tIns="48343" rIns="95076" bIns="483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367838"/>
            <a:ext cx="29194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38" tIns="0" rIns="19338" bIns="0" numCol="1" anchor="b" anchorCtr="0" compatLnSpc="1">
            <a:prstTxWarp prst="textNoShape">
              <a:avLst/>
            </a:prstTxWarp>
          </a:bodyPr>
          <a:lstStyle>
            <a:lvl1pPr defTabSz="970566" eaLnBrk="0" hangingPunct="0">
              <a:defRPr sz="1000" b="0" i="1">
                <a:solidFill>
                  <a:srgbClr val="66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67838"/>
            <a:ext cx="29194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38" tIns="0" rIns="19338" bIns="0" numCol="1" anchor="b" anchorCtr="0" compatLnSpc="1">
            <a:prstTxWarp prst="textNoShape">
              <a:avLst/>
            </a:prstTxWarp>
          </a:bodyPr>
          <a:lstStyle>
            <a:lvl1pPr algn="r" defTabSz="969963">
              <a:defRPr sz="1000" b="0" i="1">
                <a:solidFill>
                  <a:srgbClr val="66FFCC"/>
                </a:solidFill>
              </a:defRPr>
            </a:lvl1pPr>
          </a:lstStyle>
          <a:p>
            <a:pPr>
              <a:defRPr/>
            </a:pPr>
            <a:fld id="{AD0F764A-E168-4DC4-BE27-D2B58579E0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601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216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668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6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0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672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40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681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16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10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1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h gfhf kuymmk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 descr="RAZVOJNA BANKA LOGO BIH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7494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5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ZGRAD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27075"/>
            <a:ext cx="3340100" cy="47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00063" y="1643063"/>
            <a:ext cx="571500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bs-Latn-BA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bs-Latn-BA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bs-Latn-BA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bs-Latn-BA" altLang="en-US" sz="1800" dirty="0">
                <a:solidFill>
                  <a:srgbClr val="FFC000"/>
                </a:solidFill>
              </a:rPr>
              <a:t>RAZVOJNA BANKA </a:t>
            </a:r>
          </a:p>
          <a:p>
            <a:pPr algn="ctr" eaLnBrk="1" hangingPunct="1">
              <a:spcBef>
                <a:spcPct val="50000"/>
              </a:spcBef>
            </a:pPr>
            <a:r>
              <a:rPr lang="bs-Latn-BA" altLang="en-US" sz="1800" dirty="0">
                <a:solidFill>
                  <a:srgbClr val="FFC000"/>
                </a:solidFill>
              </a:rPr>
              <a:t>FEDERACIJE  BOSNE I HERCEGOVINE</a:t>
            </a:r>
          </a:p>
          <a:p>
            <a:pPr algn="ctr" eaLnBrk="1" hangingPunct="1">
              <a:spcBef>
                <a:spcPct val="50000"/>
              </a:spcBef>
            </a:pPr>
            <a:endParaRPr lang="bs-Latn-BA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FFC000"/>
                </a:solidFill>
              </a:rPr>
              <a:t>26</a:t>
            </a:r>
            <a:r>
              <a:rPr lang="hr-HR" altLang="en-US" sz="1600" dirty="0">
                <a:solidFill>
                  <a:srgbClr val="FFC000"/>
                </a:solidFill>
              </a:rPr>
              <a:t>.0</a:t>
            </a:r>
            <a:r>
              <a:rPr lang="en-GB" altLang="en-US" sz="1600">
                <a:solidFill>
                  <a:srgbClr val="FFC000"/>
                </a:solidFill>
              </a:rPr>
              <a:t>5</a:t>
            </a:r>
            <a:r>
              <a:rPr lang="hr-HR" altLang="en-US" sz="1600">
                <a:solidFill>
                  <a:srgbClr val="FFC000"/>
                </a:solidFill>
              </a:rPr>
              <a:t>.2022</a:t>
            </a:r>
            <a:r>
              <a:rPr lang="hr-HR" altLang="en-US" sz="1600" dirty="0">
                <a:solidFill>
                  <a:srgbClr val="FFC000"/>
                </a:solidFill>
              </a:rPr>
              <a:t>. godine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en-US" sz="600" u="sng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Kreditna linija za održavanje zaposlenosti iz sredstava </a:t>
            </a:r>
            <a:endParaRPr lang="hr-HR" altLang="en-US" sz="180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Federalnog zavoda za zapošljavanje</a:t>
            </a:r>
          </a:p>
          <a:p>
            <a:pPr eaLnBrk="1" hangingPunct="1"/>
            <a:endParaRPr lang="hr-HR" altLang="en-US" sz="10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Namjena kredita: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Financiranje tekućih sredstava uz održavanje postojećeg nivoa zaposlenosti;</a:t>
            </a:r>
          </a:p>
          <a:p>
            <a:pPr eaLnBrk="1" hangingPunct="1"/>
            <a:b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Iznos kredita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10.000,00 KM po uposleniku , maksimalan iznos 500.000,00 KM ;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Rok otplate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do 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60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mjeseci</a:t>
            </a:r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12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mjeseci</a:t>
            </a:r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 </a:t>
            </a:r>
            <a:r>
              <a:rPr lang="hr-HR" altLang="en-US" sz="1600">
                <a:solidFill>
                  <a:schemeClr val="bg1"/>
                </a:solidFill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amatna stopa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fiksna,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na godišnjem nivou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3%</a:t>
            </a:r>
          </a:p>
          <a:p>
            <a:pPr eaLnBrk="1" hangingPunct="1">
              <a:buFontTx/>
              <a:buChar char="-"/>
            </a:pP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 </a:t>
            </a:r>
            <a:r>
              <a:rPr lang="hr-HR" altLang="en-US" sz="1600">
                <a:solidFill>
                  <a:schemeClr val="bg1"/>
                </a:solidFill>
              </a:rPr>
              <a:t>Naknada za obradu zahtjeva</a:t>
            </a:r>
            <a:r>
              <a:rPr lang="hr-HR" altLang="en-US" sz="1600" b="0">
                <a:solidFill>
                  <a:schemeClr val="bg1"/>
                </a:solidFill>
              </a:rPr>
              <a:t>: 0,5% jednokratno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bs-Latn-BA" altLang="en-US" sz="1600" b="0">
              <a:solidFill>
                <a:schemeClr val="bg1"/>
              </a:solidFill>
            </a:endParaRPr>
          </a:p>
          <a:p>
            <a:pPr eaLnBrk="1" hangingPunct="1"/>
            <a:b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Svrha korištenja kredita: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tekuća sredstva/</a:t>
            </a:r>
            <a:r>
              <a:rPr lang="bs-Latn-BA" altLang="en-US" sz="1600" b="0">
                <a:solidFill>
                  <a:schemeClr val="bg1"/>
                </a:solidFill>
              </a:rPr>
              <a:t>l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ikvidnost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hr-HR" altLang="en-US" sz="12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hr-HR" altLang="en-US" sz="12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hr-HR" altLang="en-US" sz="1600" b="0">
              <a:solidFill>
                <a:srgbClr val="F2F2F2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hr-HR" altLang="en-US" sz="1600" b="0">
              <a:solidFill>
                <a:srgbClr val="F2F2F2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bs-Latn-BA" altLang="en-US" sz="1800" b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eaLnBrk="1" hangingPunct="1"/>
            <a:b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bs-Latn-BA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800" b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292" name="Picture 5" descr="C:\Users\predragb\Desktop\hire-the-right-employ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81300"/>
            <a:ext cx="25717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2" name="GLAS SLAJD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962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3913" y="260350"/>
            <a:ext cx="51911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KRATKOROČNO  KREDITIRANJE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950" y="1052513"/>
            <a:ext cx="8856663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hr-HR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Kreditna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linija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za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finan</a:t>
            </a:r>
            <a:r>
              <a:rPr lang="bs-Latn-BA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iranje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pripreme izvoza</a:t>
            </a:r>
            <a:endParaRPr lang="bs-Latn-BA" sz="1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  <a:t>        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Namjena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financiranje tekućih sredstava namjenjenih za pripremu izvoza </a:t>
            </a:r>
          </a:p>
          <a:p>
            <a:pPr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                   za zaključeni izvozni  ugovor/narudžbenicu</a:t>
            </a:r>
          </a:p>
          <a:p>
            <a:pPr eaLnBrk="1" hangingPunct="1">
              <a:defRPr/>
            </a:pP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- 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Ro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otplate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12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mjeseci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marL="0" lvl="1"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Grace period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bez grace perioda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Kamatna stopa: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fiksna, 2,8% na godišnjem nivou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Korištenje kredita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otplata kredita odjednom ili prema dinamici iz realiziranih priliva po izvozu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pl-PL" sz="1600" dirty="0">
                <a:solidFill>
                  <a:schemeClr val="bg1"/>
                </a:solidFill>
                <a:cs typeface="Times New Roman" pitchFamily="18" charset="0"/>
              </a:rPr>
              <a:t>N</a:t>
            </a:r>
            <a:r>
              <a:rPr lang="pl-PL" sz="1600" dirty="0">
                <a:solidFill>
                  <a:schemeClr val="bg1"/>
                </a:solidFill>
              </a:rPr>
              <a:t>aknada za obradu zahtjeva</a:t>
            </a:r>
            <a:r>
              <a:rPr lang="pl-PL" sz="1600" b="0" dirty="0">
                <a:solidFill>
                  <a:schemeClr val="bg1"/>
                </a:solidFill>
              </a:rPr>
              <a:t>: 0,30% jednokratno </a:t>
            </a:r>
            <a:endParaRPr lang="bs-Latn-BA" sz="18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hr-HR" sz="18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Korisnici kredita</a:t>
            </a:r>
            <a:r>
              <a:rPr lang="bs-Latn-BA" sz="1600" dirty="0">
                <a:solidFill>
                  <a:schemeClr val="bg1"/>
                </a:solidFill>
              </a:rPr>
              <a:t>: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 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pravne osobe koje se bave proizvodnjom i uslugama, te koja ispunjavaju opće uvjete za korištenje sredstava ove kreditne linije</a:t>
            </a:r>
            <a:endParaRPr lang="bs-Latn-BA" sz="1600" dirty="0">
              <a:solidFill>
                <a:schemeClr val="bg1"/>
              </a:solidFill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         </a:t>
            </a:r>
            <a:endParaRPr lang="bs-Latn-BA" sz="16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316" name="Picture 4" descr="016-Pero-d.o.o.-Zenica-680x380@2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028825"/>
            <a:ext cx="237648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LAS SLAJD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34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r-HR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       -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Namjena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financiranje tekućih sredstava pravnih lica </a:t>
            </a: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  koja imaju ugovoren izvozni posao</a:t>
            </a:r>
          </a:p>
          <a:p>
            <a:pPr eaLnBrk="1" hangingPunct="1"/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       -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otplate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o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36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mjeseci 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bez grace perioda</a:t>
            </a: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</a:rPr>
              <a:t>  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amatna stopa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fiksna, 2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8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0% na godišnjem nivou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Korištenje kredita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na revolving osnovu</a:t>
            </a: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pl-PL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N</a:t>
            </a:r>
            <a:r>
              <a:rPr lang="pl-PL" altLang="en-US" sz="1600">
                <a:solidFill>
                  <a:schemeClr val="bg1"/>
                </a:solidFill>
              </a:rPr>
              <a:t>aknada za obradu zahtjeva</a:t>
            </a:r>
            <a:r>
              <a:rPr lang="pl-PL" altLang="en-US" sz="1600" b="0">
                <a:solidFill>
                  <a:schemeClr val="bg1"/>
                </a:solidFill>
              </a:rPr>
              <a:t>: 0,50% jednokratno </a:t>
            </a:r>
          </a:p>
          <a:p>
            <a:pPr eaLnBrk="1" hangingPunct="1"/>
            <a:endParaRPr lang="bs-Latn-BA" altLang="en-US" sz="1800">
              <a:solidFill>
                <a:schemeClr val="bg1"/>
              </a:solidFill>
            </a:endParaRPr>
          </a:p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         Korisnici sredstava Kreditne linije mogu biti privredna društva organizirana u oblik d.d. ili d.o.o.,      </a:t>
            </a:r>
          </a:p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         registrirana u skladu sa važećim zakonskim propisima, koja se bave izvozom </a:t>
            </a:r>
            <a:r>
              <a:rPr lang="nn-NO" altLang="en-US" sz="1600" b="0">
                <a:solidFill>
                  <a:schemeClr val="bg1"/>
                </a:solidFill>
              </a:rPr>
              <a:t>proizvoda i/ili usluga i</a:t>
            </a:r>
            <a:r>
              <a:rPr lang="hr-HR" altLang="en-US" sz="1600" b="0">
                <a:solidFill>
                  <a:schemeClr val="bg1"/>
                </a:solidFill>
              </a:rPr>
              <a:t> </a:t>
            </a:r>
          </a:p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         </a:t>
            </a:r>
            <a:r>
              <a:rPr lang="nn-NO" altLang="en-US" sz="1600" b="0">
                <a:solidFill>
                  <a:schemeClr val="bg1"/>
                </a:solidFill>
              </a:rPr>
              <a:t>ispunjavaju opće u</a:t>
            </a:r>
            <a:r>
              <a:rPr lang="bs-Latn-BA" altLang="en-US" sz="1600" b="0">
                <a:solidFill>
                  <a:schemeClr val="bg1"/>
                </a:solidFill>
              </a:rPr>
              <a:t>vjete</a:t>
            </a:r>
            <a:r>
              <a:rPr lang="nn-NO" altLang="en-US" sz="1600" b="0">
                <a:solidFill>
                  <a:schemeClr val="bg1"/>
                </a:solidFill>
              </a:rPr>
              <a:t> za korištenje sredstava ove kreditne linije.</a:t>
            </a:r>
            <a:r>
              <a:rPr lang="hr-HR" altLang="en-US" sz="1600" b="0">
                <a:solidFill>
                  <a:schemeClr val="bg1"/>
                </a:solidFill>
              </a:rPr>
              <a:t> </a:t>
            </a:r>
          </a:p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         Kreditna sredstva ove kreditne linije koriste se na revolving osnovi, uz dokumentiranje izvršenog  </a:t>
            </a:r>
          </a:p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         izvoza. Na osnovu dostavljene dokumentacije povlače se sredstva u iznosu od 90% ispostavljenih </a:t>
            </a:r>
          </a:p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         faktura. Priliv po založenim fakturama Korisnik kredita  </a:t>
            </a:r>
            <a:r>
              <a:rPr lang="pl-PL" altLang="en-US" sz="1600" b="0">
                <a:solidFill>
                  <a:schemeClr val="bg1"/>
                </a:solidFill>
              </a:rPr>
              <a:t>usmjerava na Banku i otplatu kredita</a:t>
            </a:r>
            <a:endParaRPr lang="hr-HR" altLang="en-US" sz="1600" b="0">
              <a:solidFill>
                <a:schemeClr val="bg1"/>
              </a:solidFill>
            </a:endParaRPr>
          </a:p>
          <a:p>
            <a:pPr eaLnBrk="1" hangingPunct="1"/>
            <a:endParaRPr lang="bs-Latn-BA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en-US" altLang="en-US" sz="1800" b="0">
              <a:solidFill>
                <a:schemeClr val="bg1"/>
              </a:solidFill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3810000" y="2286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en-US">
              <a:solidFill>
                <a:schemeClr val="bg1"/>
              </a:solidFill>
            </a:endParaRP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6250"/>
          <a:stretch>
            <a:fillRect/>
          </a:stretch>
        </p:blipFill>
        <p:spPr bwMode="auto">
          <a:xfrm>
            <a:off x="6143625" y="1500188"/>
            <a:ext cx="27146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57188" y="1143000"/>
            <a:ext cx="8786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Kreditna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linija 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za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finan</a:t>
            </a:r>
            <a:r>
              <a:rPr lang="bs-Latn-BA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c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iranje 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izvršenog 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izvoza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na revolving osnovi </a:t>
            </a:r>
            <a:endParaRPr lang="bs-Latn-BA" altLang="en-US" sz="1800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2" name="GLAS SLAJD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267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en-US" sz="1000" u="sng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1800">
                <a:solidFill>
                  <a:srgbClr val="FFC000"/>
                </a:solidFill>
              </a:rPr>
              <a:t>Kreditna linija za </a:t>
            </a:r>
            <a:r>
              <a:rPr lang="hr-HR" altLang="en-US" sz="1800">
                <a:solidFill>
                  <a:srgbClr val="FFC000"/>
                </a:solidFill>
              </a:rPr>
              <a:t>direktno dugoročno kreditiranje</a:t>
            </a:r>
            <a:r>
              <a:rPr lang="en-GB" altLang="en-US" sz="1800">
                <a:solidFill>
                  <a:srgbClr val="FFC000"/>
                </a:solidFill>
              </a:rPr>
              <a:t> tekućih sredstava</a:t>
            </a:r>
            <a:r>
              <a:rPr lang="hr-HR" altLang="en-US" sz="1800">
                <a:solidFill>
                  <a:srgbClr val="FFC000"/>
                </a:solidFill>
              </a:rPr>
              <a:t> </a:t>
            </a:r>
            <a:endParaRPr lang="hr-HR" alt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       </a:t>
            </a:r>
          </a:p>
          <a:p>
            <a:pPr eaLnBrk="1" hangingPunct="1"/>
            <a:endParaRPr lang="hr-HR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       -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Namjena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financiranje tekućih sredstava za pravna i fizička lica</a:t>
            </a: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  registrovana i sa sjedištem u FBiH i Distriktu Brčko                           </a:t>
            </a:r>
          </a:p>
          <a:p>
            <a:pPr eaLnBrk="1" hangingPunct="1"/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       -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otplate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do 36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mjeseci 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Kamatna stopa: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fiksna, 3,50% na godišnjem nivou</a:t>
            </a: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bez grace perioda</a:t>
            </a: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Korištenje kredita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na osnovu otplatnog plana kredita</a:t>
            </a: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pl-PL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N</a:t>
            </a:r>
            <a:r>
              <a:rPr lang="pl-PL" altLang="en-US" sz="1600">
                <a:solidFill>
                  <a:schemeClr val="bg1"/>
                </a:solidFill>
              </a:rPr>
              <a:t>aknada za obradu zahtjeva</a:t>
            </a:r>
            <a:r>
              <a:rPr lang="pl-PL" altLang="en-US" sz="1600" b="0">
                <a:solidFill>
                  <a:schemeClr val="bg1"/>
                </a:solidFill>
              </a:rPr>
              <a:t>: 0,50% jednokratno </a:t>
            </a:r>
            <a:endParaRPr lang="bs-Latn-BA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pl-PL" altLang="en-US" sz="1600" b="0">
              <a:solidFill>
                <a:schemeClr val="bg1"/>
              </a:solidFill>
            </a:endParaRPr>
          </a:p>
          <a:p>
            <a:pPr algn="just" eaLnBrk="1" hangingPunct="1"/>
            <a:r>
              <a:rPr lang="hr-HR" altLang="en-US" sz="1600">
                <a:solidFill>
                  <a:schemeClr val="bg1"/>
                </a:solidFill>
              </a:rPr>
              <a:t>         </a:t>
            </a:r>
            <a:endParaRPr lang="hr-HR" altLang="en-US" sz="1600" b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hr-HR" altLang="en-US" sz="1600" b="0">
              <a:solidFill>
                <a:schemeClr val="bg1"/>
              </a:solidFill>
            </a:endParaRPr>
          </a:p>
          <a:p>
            <a:pPr eaLnBrk="1" hangingPunct="1"/>
            <a:endParaRPr lang="hr-HR" alt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hr-HR" altLang="en-US" sz="1800" b="0">
                <a:solidFill>
                  <a:schemeClr val="bg1"/>
                </a:solidFill>
              </a:rPr>
              <a:t> </a:t>
            </a:r>
            <a:endParaRPr lang="bs-Latn-BA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en-US" altLang="en-US" sz="1800" b="0">
              <a:solidFill>
                <a:schemeClr val="bg1"/>
              </a:solidFill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3810000" y="2286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en-US">
              <a:solidFill>
                <a:schemeClr val="bg1"/>
              </a:solidFill>
            </a:endParaRPr>
          </a:p>
        </p:txBody>
      </p:sp>
      <p:pic>
        <p:nvPicPr>
          <p:cNvPr id="15365" name="Picture 4" descr="C:\Users\JasminaC\Pictures\co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71625"/>
            <a:ext cx="278606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2" name="GLAS SLAJD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hr-HR" sz="1000" dirty="0">
              <a:solidFill>
                <a:srgbClr val="FFC00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Kreditna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linija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za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kratkoročno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finan</a:t>
            </a:r>
            <a:r>
              <a:rPr lang="bs-Latn-BA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iranje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tekućih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sredstava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bs-Latn-BA" sz="1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  <a:t>        </a:t>
            </a:r>
          </a:p>
          <a:p>
            <a:pPr eaLnBrk="1" hangingPunct="1">
              <a:defRPr/>
            </a:pPr>
            <a: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  <a:t>        -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Namjena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financiranje tekućih sredstava </a:t>
            </a:r>
          </a:p>
          <a:p>
            <a:pPr eaLnBrk="1" hangingPunct="1"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       -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Ro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otplate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12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mjeseci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Kamatna stopa: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fiksna, 3,5% na godišnjem nivou</a:t>
            </a:r>
          </a:p>
          <a:p>
            <a:pPr lvl="1" eaLnBrk="1" hangingPunct="1">
              <a:buFontTx/>
              <a:buChar char="-"/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Korištenje kredita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jednokratno,sukcesivno ili na revolving osnovi </a:t>
            </a:r>
          </a:p>
          <a:p>
            <a:pPr lvl="1" eaLnBrk="1" hangingPunct="1">
              <a:buFontTx/>
              <a:buChar char="-"/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pl-PL" sz="1600" dirty="0">
                <a:solidFill>
                  <a:schemeClr val="bg1"/>
                </a:solidFill>
                <a:cs typeface="Times New Roman" pitchFamily="18" charset="0"/>
              </a:rPr>
              <a:t> N</a:t>
            </a:r>
            <a:r>
              <a:rPr lang="pl-PL" sz="1600" dirty="0">
                <a:solidFill>
                  <a:schemeClr val="bg1"/>
                </a:solidFill>
              </a:rPr>
              <a:t>aknada za obradu zahtjeva</a:t>
            </a:r>
            <a:r>
              <a:rPr lang="pl-PL" sz="1600" b="0" dirty="0">
                <a:solidFill>
                  <a:schemeClr val="bg1"/>
                </a:solidFill>
              </a:rPr>
              <a:t>: 0,30% jednokratno </a:t>
            </a:r>
            <a:endParaRPr lang="bs-Latn-BA" sz="18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hr-HR" sz="18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        Korisnici kredita</a:t>
            </a:r>
            <a:r>
              <a:rPr lang="bs-Latn-BA" sz="1600" dirty="0">
                <a:solidFill>
                  <a:schemeClr val="bg1"/>
                </a:solidFill>
              </a:rPr>
              <a:t>: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 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Pravne osobe registrirane sa sjedištem u Federaciji BiH, koja ispunjavaju opće </a:t>
            </a:r>
          </a:p>
          <a:p>
            <a:pPr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        uvjete za korištenje sredstava ove kreditne linije. </a:t>
            </a:r>
            <a:b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</a:br>
            <a:endParaRPr lang="bs-Latn-BA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en-GB" sz="18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 </a:t>
            </a:r>
            <a:endParaRPr lang="en-GB" sz="16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23" descr="mo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14500"/>
            <a:ext cx="2714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KRATKOROČNO  KREDITIRANJE</a:t>
            </a:r>
          </a:p>
        </p:txBody>
      </p:sp>
      <p:pic>
        <p:nvPicPr>
          <p:cNvPr id="2" name="GLAS SLAJD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076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hr-HR" sz="1000" dirty="0">
              <a:solidFill>
                <a:srgbClr val="FFC000"/>
              </a:solidFill>
              <a:cs typeface="Times New Roman" pitchFamily="18" charset="0"/>
            </a:endParaRPr>
          </a:p>
          <a:p>
            <a:pPr marL="177800" eaLnBrk="1" hangingPunct="1">
              <a:defRPr/>
            </a:pP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Kreditna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linija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za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likvidnost privrednicima i obrtnicima za ublažavanje negativnih </a:t>
            </a:r>
            <a:r>
              <a:rPr lang="hr-HR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posljednica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izazvanih </a:t>
            </a:r>
            <a:r>
              <a:rPr lang="hr-HR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pandemijom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virusnog oboljenja „COVID-19”</a:t>
            </a:r>
          </a:p>
          <a:p>
            <a:pPr marL="177800" eaLnBrk="1" hangingPunct="1">
              <a:defRPr/>
            </a:pPr>
            <a: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  <a:t>       </a:t>
            </a:r>
            <a:b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Namjena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nabavka zaliha robe, sirovine i repromaterijala, </a:t>
            </a:r>
            <a:br>
              <a:rPr lang="hr-HR" sz="16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kao i ostale obaveze prema dobavljačima;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isplata bruto plata radnicima za period stanja “Prirodne nesreće”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isplata drugih obaveza po osnovu direktnih i/ili 	indirektnih poreza.</a:t>
            </a:r>
            <a:br>
              <a:rPr lang="hr-HR" sz="1600" dirty="0">
                <a:solidFill>
                  <a:schemeClr val="bg1"/>
                </a:solidFill>
                <a:cs typeface="Times New Roman" pitchFamily="18" charset="0"/>
              </a:rPr>
            </a:br>
            <a:endParaRPr lang="hr-HR" sz="1600" dirty="0">
              <a:solidFill>
                <a:schemeClr val="bg1"/>
              </a:solidFill>
              <a:cs typeface="Times New Roman" pitchFamily="18" charset="0"/>
            </a:endParaRPr>
          </a:p>
          <a:p>
            <a:pPr marL="177800"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Uslovi: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maksimalan iznos kredita do 2.000.000,00 KM;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kamatna stopa: fiksna, 2,00 % na godišnjem nivou;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maksimalan rok otplate: do 36 mjeseci;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grace period: do 6 mjeseca za kredite odobrene na rok otplate </a:t>
            </a:r>
            <a:br>
              <a:rPr lang="hr-HR" sz="16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do 18 mjeseci i do 12 mjeseci za kredite odobrene na rok otplate do 36 mjeseci;</a:t>
            </a:r>
          </a:p>
          <a:p>
            <a:pPr marL="271463"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bez naknade za obradu kreditnog zahtjeva.</a:t>
            </a:r>
          </a:p>
          <a:p>
            <a:pPr eaLnBrk="1" hangingPunct="1">
              <a:defRPr/>
            </a:pPr>
            <a:endParaRPr lang="hr-HR" sz="18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en-GB" sz="18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 </a:t>
            </a:r>
            <a:endParaRPr lang="en-GB" sz="16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KRATKOROČNO  KREDITIRANJE</a:t>
            </a:r>
          </a:p>
        </p:txBody>
      </p:sp>
      <p:pic>
        <p:nvPicPr>
          <p:cNvPr id="17413" name="Picture 2" descr="Coronavirus: how it affects the Creative Europe Programme | Creative Eur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89138"/>
            <a:ext cx="2376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LAS SLAJD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067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BANER korekcij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5434013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000125"/>
            <a:ext cx="8929688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bs-Latn-BA" sz="600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800" dirty="0">
                <a:solidFill>
                  <a:srgbClr val="FFC000"/>
                </a:solidFill>
                <a:cs typeface="Times New Roman" panose="02020603050405020304" pitchFamily="18" charset="0"/>
              </a:rPr>
              <a:t>        Kreditna linija za energetsku učinkovitost</a:t>
            </a:r>
            <a:endParaRPr lang="en-GB" altLang="bs-Latn-BA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hr-HR" altLang="bs-Latn-BA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hr-HR" altLang="bs-Latn-BA" sz="10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otplate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8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godina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do 12 mjeseci, uključen u rok otplate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</a:rPr>
              <a:t> K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amatna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stopa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2,50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%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, fiksna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na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godišnjem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nivou</a:t>
            </a: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</a:t>
            </a: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- Namjena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finansiranje nabavke stalnih sredstava privrednim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društvima, lokalnim zajednicama, za poboljšanje energetske efikasnosti,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putem nabavke efikasnije opreme i/ili, kroz energijsku obnovu u cilju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povećanja iskoristivosti energije, kao i smanjenja štetnih materija.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endParaRPr lang="bs-Latn-BA" altLang="bs-Latn-BA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r>
              <a:rPr lang="bs-Latn-BA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mala, srednja i velika preduzeća, kao i fizička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lica (obrtnici), registrovani u skladu sa važećim zakonima,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organi uprave, agencije i druge institucije registrovane na federalnom/kantonalnom/lokalnom nivou.</a:t>
            </a:r>
          </a:p>
          <a:p>
            <a:pPr lvl="1" algn="just" eaLnBrk="1" hangingPunct="1"/>
            <a:endParaRPr lang="hr-HR" altLang="bs-Latn-BA" sz="16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pl-PL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- N</a:t>
            </a:r>
            <a:r>
              <a:rPr lang="pl-PL" altLang="bs-Latn-BA" sz="1600" dirty="0">
                <a:solidFill>
                  <a:schemeClr val="bg1"/>
                </a:solidFill>
              </a:rPr>
              <a:t>aknada za obradu zahtjeva</a:t>
            </a:r>
            <a:r>
              <a:rPr lang="pl-PL" altLang="bs-Latn-BA" sz="1600" b="0" dirty="0">
                <a:solidFill>
                  <a:schemeClr val="bg1"/>
                </a:solidFill>
              </a:rPr>
              <a:t>: 0,50% jednokratno od iznosa odobrenog kredita.</a:t>
            </a:r>
            <a:endParaRPr lang="bs-Latn-BA" altLang="bs-Latn-BA" sz="18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bs-Latn-BA" sz="1600" b="0" dirty="0">
                <a:solidFill>
                  <a:schemeClr val="bg1"/>
                </a:solidFill>
              </a:rPr>
              <a:t>Efektivna kamatna stopa 2,65%. Rok otplate 8 godina uz grace period 12 mjeseci.</a:t>
            </a:r>
          </a:p>
          <a:p>
            <a:pPr eaLnBrk="1" hangingPunct="1"/>
            <a:endParaRPr lang="en-GB" altLang="bs-Latn-BA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bs-Latn-BA" sz="1800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196752"/>
            <a:ext cx="2621863" cy="3060000"/>
          </a:xfrm>
          <a:prstGeom prst="rect">
            <a:avLst/>
          </a:prstGeom>
        </p:spPr>
      </p:pic>
      <p:pic>
        <p:nvPicPr>
          <p:cNvPr id="2" name="GLAS SLAJD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63776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56792"/>
            <a:ext cx="2621868" cy="3060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00125"/>
            <a:ext cx="8929688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bs-Latn-BA" sz="600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800" dirty="0">
                <a:solidFill>
                  <a:srgbClr val="FFC000"/>
                </a:solidFill>
                <a:cs typeface="Times New Roman" panose="02020603050405020304" pitchFamily="18" charset="0"/>
              </a:rPr>
              <a:t>        Kreditna linija za kreditiranje obnovljivih izvora energije</a:t>
            </a:r>
            <a:endParaRPr lang="en-GB" altLang="bs-Latn-BA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hr-HR" altLang="bs-Latn-BA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hr-HR" altLang="bs-Latn-BA" sz="10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otplate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12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godina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do 18 mjeseci, uključen u rok otplate;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</a:rPr>
              <a:t> K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amatna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stopa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2,50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%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fiksna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na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godišnjem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nivou</a:t>
            </a: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- Namjena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finansiranje stalnih sredstava projekata obnovljivih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izvora energije (energija vjetra, solarna energija, hidroenergija,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geotermalna energija, biomasa i biogoriva) i drugih ekološki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prihvatljivih obnovljivih izvora, uz moguće odobravanje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dijela tekućih sredstava.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r>
              <a:rPr lang="bs-Latn-BA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sva privredna društva, kao i fizička lica (obrtnici)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te organi Uprave/budžetski korisnici /JU/JP/JKP/ zavodi/agencije i druge institucije registrovane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na federalnom / kantonalnom ili lokalnom nivou, pravne i fizičke osobe (obrtnici).</a:t>
            </a:r>
          </a:p>
          <a:p>
            <a:pPr lvl="1" algn="just" eaLnBrk="1" hangingPunct="1"/>
            <a:endParaRPr lang="hr-HR" altLang="bs-Latn-BA" sz="16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- </a:t>
            </a:r>
            <a:r>
              <a:rPr lang="pl-PL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N</a:t>
            </a:r>
            <a:r>
              <a:rPr lang="pl-PL" altLang="bs-Latn-BA" sz="1600" dirty="0">
                <a:solidFill>
                  <a:schemeClr val="bg1"/>
                </a:solidFill>
              </a:rPr>
              <a:t>aknada za obradu zahtjeva</a:t>
            </a:r>
            <a:r>
              <a:rPr lang="pl-PL" altLang="bs-Latn-BA" sz="1600" b="0" dirty="0">
                <a:solidFill>
                  <a:schemeClr val="bg1"/>
                </a:solidFill>
              </a:rPr>
              <a:t>: 0,50% jednokratno od iznosa odobrenog kredita.</a:t>
            </a:r>
            <a:endParaRPr lang="bs-Latn-BA" altLang="bs-Latn-BA" sz="18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bs-Latn-BA" sz="1600" b="0" dirty="0">
                <a:solidFill>
                  <a:schemeClr val="bg1"/>
                </a:solidFill>
              </a:rPr>
              <a:t>Efektivna kamatna stopa 2,61%. Rok otplate 12 godina uz grace period 24 mjeseci.</a:t>
            </a:r>
          </a:p>
          <a:p>
            <a:pPr eaLnBrk="1" hangingPunct="1"/>
            <a:endParaRPr lang="en-GB" altLang="bs-Latn-BA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algn="just" eaLnBrk="1" hangingPunct="1"/>
            <a:endParaRPr lang="bs-Latn-BA" altLang="bs-Latn-BA" sz="1600" b="0" dirty="0">
              <a:solidFill>
                <a:schemeClr val="bg1"/>
              </a:solidFill>
            </a:endParaRPr>
          </a:p>
          <a:p>
            <a:pPr eaLnBrk="1" hangingPunct="1"/>
            <a:endParaRPr lang="en-GB" altLang="bs-Latn-BA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bs-Latn-BA" sz="1800" b="0" dirty="0">
              <a:solidFill>
                <a:schemeClr val="tx1"/>
              </a:solidFill>
            </a:endParaRPr>
          </a:p>
        </p:txBody>
      </p:sp>
      <p:pic>
        <p:nvPicPr>
          <p:cNvPr id="2" name="GLAS SLAJD 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33" y="2420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16832"/>
            <a:ext cx="2621868" cy="3060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00125"/>
            <a:ext cx="8929688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bs-Latn-BA" sz="600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800" dirty="0">
                <a:solidFill>
                  <a:srgbClr val="FFC000"/>
                </a:solidFill>
                <a:cs typeface="Times New Roman" panose="02020603050405020304" pitchFamily="18" charset="0"/>
              </a:rPr>
              <a:t>        Kreditne linija za kreditiranje IT Sektora i digitalne transformacije</a:t>
            </a:r>
            <a:endParaRPr lang="en-GB" altLang="bs-Latn-BA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hr-HR" altLang="bs-Latn-BA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hr-HR" altLang="bs-Latn-BA" sz="10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-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otplate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8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godina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do 12 mjeseci;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</a:rPr>
              <a:t> K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amatna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stopa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2,50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%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fiksna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na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godišnjem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nivou</a:t>
            </a: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 - Namjena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finansiranje stalnih sredstava (kupovina objekata,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 nabavka opreme, i/ili tehničke infrastrukture, softwera za razvoj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 kompanija, unapređenje upravljanja sistemom poslovanja i dr.)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 kao i tekućih sredstava. </a:t>
            </a:r>
          </a:p>
          <a:p>
            <a:pPr eaLnBrk="1" hangingPunct="1"/>
            <a:endParaRPr lang="bs-Latn-BA" altLang="bs-Latn-BA" sz="18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sve pravne i fizičke osobe registrovane u FBiH,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u skladu sa zakonom, a koje ispunjavaju opće uslove za korištenje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sredstava ove kreditne linije.</a:t>
            </a:r>
          </a:p>
          <a:p>
            <a:pPr lvl="1" algn="just" eaLnBrk="1" hangingPunct="1"/>
            <a:endParaRPr lang="hr-HR" altLang="bs-Latn-BA" sz="16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pl-PL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- N</a:t>
            </a:r>
            <a:r>
              <a:rPr lang="pl-PL" altLang="bs-Latn-BA" sz="1600" dirty="0">
                <a:solidFill>
                  <a:schemeClr val="bg1"/>
                </a:solidFill>
              </a:rPr>
              <a:t>aknada za obradu zahtjeva</a:t>
            </a:r>
            <a:r>
              <a:rPr lang="pl-PL" altLang="bs-Latn-BA" sz="1600" b="0" dirty="0">
                <a:solidFill>
                  <a:schemeClr val="bg1"/>
                </a:solidFill>
              </a:rPr>
              <a:t>: 0,50% jednokratno od iznosa odobrenog kredita.</a:t>
            </a:r>
            <a:endParaRPr lang="bs-Latn-BA" altLang="bs-Latn-BA" sz="18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bs-Latn-BA" sz="1600" b="0" dirty="0">
                <a:solidFill>
                  <a:schemeClr val="bg1"/>
                </a:solidFill>
              </a:rPr>
              <a:t>Efektivna kamatna stopa 2,65%. Rok otplate 8 godina uz grace period 12 mjeseci.</a:t>
            </a:r>
          </a:p>
          <a:p>
            <a:pPr lvl="1" algn="just" eaLnBrk="1" hangingPunct="1"/>
            <a:endParaRPr lang="bs-Latn-BA" altLang="bs-Latn-BA" sz="1600" b="0" dirty="0">
              <a:solidFill>
                <a:schemeClr val="bg1"/>
              </a:solidFill>
            </a:endParaRPr>
          </a:p>
          <a:p>
            <a:pPr eaLnBrk="1" hangingPunct="1"/>
            <a:endParaRPr lang="en-GB" altLang="bs-Latn-BA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bs-Latn-BA" sz="1800" b="0" dirty="0">
              <a:solidFill>
                <a:schemeClr val="tx1"/>
              </a:solidFill>
            </a:endParaRPr>
          </a:p>
        </p:txBody>
      </p:sp>
      <p:pic>
        <p:nvPicPr>
          <p:cNvPr id="2" name="GLAS SLAJD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6876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ChangeArrowheads="1"/>
          </p:cNvSpPr>
          <p:nvPr/>
        </p:nvSpPr>
        <p:spPr bwMode="auto">
          <a:xfrm>
            <a:off x="3810000" y="2286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bs-Latn-BA" altLang="en-US" sz="2800">
                <a:solidFill>
                  <a:srgbClr val="FFC000"/>
                </a:solidFill>
              </a:rPr>
              <a:t>Uvod</a:t>
            </a:r>
            <a:endParaRPr lang="en-US" altLang="en-US" sz="2800">
              <a:solidFill>
                <a:srgbClr val="FFC000"/>
              </a:solidFill>
            </a:endParaRPr>
          </a:p>
        </p:txBody>
      </p:sp>
      <p:sp>
        <p:nvSpPr>
          <p:cNvPr id="4099" name="Rectangle 1027"/>
          <p:cNvSpPr>
            <a:spLocks noChangeArrowheads="1"/>
          </p:cNvSpPr>
          <p:nvPr/>
        </p:nvSpPr>
        <p:spPr bwMode="auto">
          <a:xfrm>
            <a:off x="152400" y="1219200"/>
            <a:ext cx="5715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Razvojna banka Federacije BiH je finan</a:t>
            </a:r>
            <a:r>
              <a:rPr lang="bs-Latn-BA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c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ijska</a:t>
            </a:r>
            <a:r>
              <a:rPr lang="bs-Latn-BA" altLang="en-US" sz="1800" b="0">
                <a:solidFill>
                  <a:schemeClr val="bg1"/>
                </a:solidFill>
              </a:rPr>
              <a:t> 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institucija čija je zadaća</a:t>
            </a:r>
            <a:r>
              <a:rPr lang="bs-Latn-BA" altLang="en-US" sz="1800" b="0">
                <a:solidFill>
                  <a:schemeClr val="bg1"/>
                </a:solidFill>
              </a:rPr>
              <a:t> 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provođenje ekonomske politike Vlade Federacije BiH u cilju </a:t>
            </a:r>
            <a:r>
              <a:rPr lang="bs-Latn-BA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gospodarskog 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razvoja i zapošljavanja kroz stimulativno kreditiranje koje podrazumjeva</a:t>
            </a:r>
            <a:r>
              <a:rPr lang="bs-Latn-BA" altLang="en-US" sz="1800" b="0">
                <a:solidFill>
                  <a:schemeClr val="bg1"/>
                </a:solidFill>
              </a:rPr>
              <a:t> 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razvojne stimulativne i diferencirane kamatne stope koje su u naravi niže od</a:t>
            </a:r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tržišnih kamatnih stopa.</a:t>
            </a:r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endParaRPr lang="hr-HR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Razvojna banka Federacije BiH osnovana je Zakonom o Razvojnoj banci Federacije BiH (Sl.novine Federacije BiH broj 37/08), a  počela je sa radom 01. jula/srpnja 2008. kao </a:t>
            </a:r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pravni 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sljednik Investicijske banke Federacije BiH</a:t>
            </a:r>
            <a:r>
              <a:rPr lang="bs-Latn-BA" altLang="en-US" sz="1800" b="0">
                <a:solidFill>
                  <a:schemeClr val="bg1"/>
                </a:solidFill>
              </a:rPr>
              <a:t>.</a:t>
            </a:r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hr-HR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hr-HR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GB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Razvojna banka Federacije BiH je u potpunosti u vlasništvu Federacije BiH. Za sve obveze Banke bezuvjetno jamči Federacija BiH, a sama Banka  odgovara svojom imovinom.</a:t>
            </a:r>
          </a:p>
          <a:p>
            <a:pPr algn="just" eaLnBrk="1" hangingPunct="1"/>
            <a:endParaRPr lang="hr-HR" altLang="en-US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/>
            <a:endParaRPr lang="en-US" altLang="en-US" b="0">
              <a:solidFill>
                <a:schemeClr val="bg1"/>
              </a:solidFill>
            </a:endParaRPr>
          </a:p>
        </p:txBody>
      </p:sp>
      <p:sp>
        <p:nvSpPr>
          <p:cNvPr id="4100" name="Rectangle 1028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71717" name="Picture 1029" descr="ZGR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57313"/>
            <a:ext cx="3005138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00125"/>
            <a:ext cx="8929688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bs-Latn-BA" sz="600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800" dirty="0">
                <a:solidFill>
                  <a:srgbClr val="FFC000"/>
                </a:solidFill>
                <a:cs typeface="Times New Roman" panose="02020603050405020304" pitchFamily="18" charset="0"/>
              </a:rPr>
              <a:t>        Kreditne linija za kreditiranje turističkog sektora</a:t>
            </a:r>
            <a:endParaRPr lang="en-GB" altLang="bs-Latn-BA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hr-HR" altLang="bs-Latn-BA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hr-HR" altLang="bs-Latn-BA" sz="10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otplate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8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godina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do 12 mjeseci uključen u rok otplate;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</a:rPr>
              <a:t> K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amatna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stopa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2,50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%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fiksna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na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godišnjem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nivou</a:t>
            </a: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- Namjena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finansiranje stalnih sredstava (izgradnja novih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kapaciteta, povećanje kvaliteta postojećih kapaciteta,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izgradnja tematskih sadržaja, obnova postojećih objekata i sl.)</a:t>
            </a:r>
          </a:p>
          <a:p>
            <a:pPr eaLnBrk="1" hangingPunct="1"/>
            <a:r>
              <a:rPr lang="hr-HR" altLang="bs-Latn-BA" sz="1600" b="0" dirty="0">
                <a:solidFill>
                  <a:schemeClr val="bg1"/>
                </a:solidFill>
              </a:rPr>
              <a:t>         kao i tekućih sredstava. 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endParaRPr lang="bs-Latn-BA" altLang="bs-Latn-BA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r>
              <a:rPr lang="bs-Latn-BA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sve pravne i fizičke osobe registrovane u FBiH,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u skladu sa zakonom, a koje ispunjavaju opće uslove za korištenje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sredstava ove kreditne linije.</a:t>
            </a:r>
            <a:endParaRPr lang="bs-Latn-BA" altLang="bs-Latn-BA" sz="1600" b="0" dirty="0">
              <a:solidFill>
                <a:schemeClr val="bg1"/>
              </a:solidFill>
            </a:endParaRPr>
          </a:p>
          <a:p>
            <a:pPr eaLnBrk="1" hangingPunct="1"/>
            <a:endParaRPr lang="en-GB" altLang="bs-Latn-BA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 eaLnBrk="1" hangingPunct="1">
              <a:buFontTx/>
              <a:buChar char="-"/>
            </a:pPr>
            <a:r>
              <a:rPr lang="pl-PL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N</a:t>
            </a:r>
            <a:r>
              <a:rPr lang="pl-PL" altLang="bs-Latn-BA" sz="1600" dirty="0">
                <a:solidFill>
                  <a:schemeClr val="bg1"/>
                </a:solidFill>
              </a:rPr>
              <a:t>aknada za obradu zahtjeva</a:t>
            </a:r>
            <a:r>
              <a:rPr lang="pl-PL" altLang="bs-Latn-BA" sz="1600" b="0" dirty="0">
                <a:solidFill>
                  <a:schemeClr val="bg1"/>
                </a:solidFill>
              </a:rPr>
              <a:t>: 0,50% jednokratno od iznosa odobrenog kredita</a:t>
            </a:r>
            <a:endParaRPr lang="bs-Latn-BA" altLang="bs-Latn-BA" sz="18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bs-Latn-BA" sz="1800" b="0" dirty="0">
                <a:solidFill>
                  <a:schemeClr val="bg1"/>
                </a:solidFill>
              </a:rPr>
              <a:t>Efektivna kamatna stopa 2,63%. Rok otplate 8 godina uz grace period 12 mjeseci.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bs-Latn-BA" sz="1800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53176"/>
            <a:ext cx="2621868" cy="3060000"/>
          </a:xfrm>
          <a:prstGeom prst="rect">
            <a:avLst/>
          </a:prstGeom>
        </p:spPr>
      </p:pic>
      <p:pic>
        <p:nvPicPr>
          <p:cNvPr id="2" name="GLAS SLAJD 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92" y="2204864"/>
            <a:ext cx="2621868" cy="3060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00125"/>
            <a:ext cx="8929688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bs-Latn-BA" sz="600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800" dirty="0">
                <a:solidFill>
                  <a:srgbClr val="FFC000"/>
                </a:solidFill>
                <a:cs typeface="Times New Roman" panose="02020603050405020304" pitchFamily="18" charset="0"/>
              </a:rPr>
              <a:t>        Kreditne linija za kreditiranje projekata javno privatnog partnerstva</a:t>
            </a:r>
            <a:endParaRPr lang="en-GB" altLang="bs-Latn-BA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hr-HR" altLang="bs-Latn-BA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hr-HR" altLang="bs-Latn-BA" sz="10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        -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otplate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8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godina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do 12 mjeseci uključen u rok otplate;</a:t>
            </a:r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bs-Latn-BA" sz="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</a:rPr>
              <a:t> K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amatna</a:t>
            </a:r>
            <a:r>
              <a:rPr lang="en-GB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stopa</a:t>
            </a: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2,50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% 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fiksna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na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godišnjem</a:t>
            </a:r>
            <a:r>
              <a:rPr lang="en-GB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bs-Latn-BA" sz="16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nivou</a:t>
            </a: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bs-Latn-BA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Namjena</a:t>
            </a:r>
            <a:r>
              <a:rPr lang="hr-HR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finansiranje projekata ugovorenih</a:t>
            </a:r>
          </a:p>
          <a:p>
            <a:pPr lvl="1" eaLnBrk="1" hangingPunct="1"/>
            <a:r>
              <a:rPr lang="hr-HR" altLang="bs-Latn-BA" sz="1600" b="0" dirty="0">
                <a:solidFill>
                  <a:schemeClr val="bg1"/>
                </a:solidFill>
              </a:rPr>
              <a:t>kroz javno privatno partnerstvo.</a:t>
            </a:r>
          </a:p>
          <a:p>
            <a:pPr lvl="1" eaLnBrk="1" hangingPunct="1"/>
            <a:endParaRPr lang="hr-HR" altLang="bs-Latn-BA" sz="16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r>
              <a:rPr lang="bs-Latn-BA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bs-Latn-BA" sz="1600" b="0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bs-Latn-BA" sz="1600" b="0" dirty="0">
                <a:solidFill>
                  <a:schemeClr val="bg1"/>
                </a:solidFill>
              </a:rPr>
              <a:t>pravna lica koja imaju</a:t>
            </a:r>
          </a:p>
          <a:p>
            <a:pPr lvl="1" algn="just" eaLnBrk="1" hangingPunct="1"/>
            <a:r>
              <a:rPr lang="hr-HR" altLang="bs-Latn-BA" sz="1600" b="0" dirty="0">
                <a:solidFill>
                  <a:schemeClr val="bg1"/>
                </a:solidFill>
              </a:rPr>
              <a:t>potpisan ugovor o javno privatnom patnerstvu.</a:t>
            </a:r>
          </a:p>
          <a:p>
            <a:pPr lvl="1" algn="just" eaLnBrk="1" hangingPunct="1"/>
            <a:endParaRPr lang="hr-HR" altLang="bs-Latn-BA" sz="1600" b="0" dirty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pl-PL" altLang="bs-Latn-BA" sz="1600" dirty="0">
                <a:solidFill>
                  <a:schemeClr val="bg1"/>
                </a:solidFill>
                <a:cs typeface="Times New Roman" panose="02020603050405020304" pitchFamily="18" charset="0"/>
              </a:rPr>
              <a:t>N</a:t>
            </a:r>
            <a:r>
              <a:rPr lang="pl-PL" altLang="bs-Latn-BA" sz="1600" dirty="0">
                <a:solidFill>
                  <a:schemeClr val="bg1"/>
                </a:solidFill>
              </a:rPr>
              <a:t>aknada za obradu zahtjeva</a:t>
            </a:r>
            <a:r>
              <a:rPr lang="pl-PL" altLang="bs-Latn-BA" sz="1600" b="0" dirty="0">
                <a:solidFill>
                  <a:schemeClr val="bg1"/>
                </a:solidFill>
              </a:rPr>
              <a:t>: 0,50% jednokratno</a:t>
            </a:r>
          </a:p>
          <a:p>
            <a:pPr lvl="1" algn="just" eaLnBrk="1" hangingPunct="1"/>
            <a:r>
              <a:rPr lang="pl-PL" altLang="bs-Latn-BA" sz="1800" b="0" dirty="0">
                <a:solidFill>
                  <a:schemeClr val="bg1"/>
                </a:solidFill>
              </a:rPr>
              <a:t>od iznosa odobrenog kredita.</a:t>
            </a:r>
          </a:p>
          <a:p>
            <a:pPr lvl="1" algn="just" eaLnBrk="1" hangingPunct="1"/>
            <a:r>
              <a:rPr lang="bs-Latn-BA" altLang="bs-Latn-BA" sz="1800" b="0" dirty="0">
                <a:solidFill>
                  <a:schemeClr val="bg1"/>
                </a:solidFill>
              </a:rPr>
              <a:t>Efektivna kamatna stopa 2,54%.</a:t>
            </a:r>
          </a:p>
          <a:p>
            <a:pPr lvl="1" algn="just" eaLnBrk="1" hangingPunct="1"/>
            <a:r>
              <a:rPr lang="bs-Latn-BA" altLang="bs-Latn-BA" sz="1800" b="0" dirty="0">
                <a:solidFill>
                  <a:schemeClr val="bg1"/>
                </a:solidFill>
              </a:rPr>
              <a:t>Rok otplate 8 godina uz grace period 12 mjeseci.</a:t>
            </a:r>
          </a:p>
          <a:p>
            <a:pPr lvl="1" algn="just" eaLnBrk="1" hangingPunct="1"/>
            <a:endParaRPr lang="bs-Latn-BA" altLang="bs-Latn-BA" sz="1800" b="0" dirty="0">
              <a:solidFill>
                <a:schemeClr val="bg1"/>
              </a:solidFill>
            </a:endParaRPr>
          </a:p>
          <a:p>
            <a:pPr lvl="1" algn="just" eaLnBrk="1" hangingPunct="1"/>
            <a:endParaRPr lang="bs-Latn-BA" altLang="bs-Latn-BA" sz="1600" b="0" dirty="0">
              <a:solidFill>
                <a:schemeClr val="bg1"/>
              </a:solidFill>
            </a:endParaRPr>
          </a:p>
          <a:p>
            <a:pPr eaLnBrk="1" hangingPunct="1"/>
            <a:endParaRPr lang="en-GB" altLang="bs-Latn-BA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bs-Latn-BA" sz="1800" b="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bs-Latn-BA" sz="1800" b="0" dirty="0">
              <a:solidFill>
                <a:schemeClr val="tx1"/>
              </a:solidFill>
            </a:endParaRPr>
          </a:p>
        </p:txBody>
      </p:sp>
      <p:pic>
        <p:nvPicPr>
          <p:cNvPr id="2" name="GLAS SLAJD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02" y="227687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42875" y="1643063"/>
            <a:ext cx="87868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defRPr/>
            </a:pPr>
            <a:r>
              <a:rPr lang="hr-HR" sz="1800" dirty="0">
                <a:solidFill>
                  <a:srgbClr val="FFC000"/>
                </a:solidFill>
              </a:rPr>
              <a:t>1.   n</a:t>
            </a:r>
            <a:r>
              <a:rPr lang="vi-VN" sz="1800" dirty="0">
                <a:solidFill>
                  <a:srgbClr val="FFC000"/>
                </a:solidFill>
              </a:rPr>
              <a:t>ekretnine: </a:t>
            </a:r>
            <a:r>
              <a:rPr lang="vi-VN" sz="1800" dirty="0">
                <a:solidFill>
                  <a:schemeClr val="bg1"/>
                </a:solidFill>
              </a:rPr>
              <a:t>vrijednost založene nekretnine u omjeru minimalno 1,50:1,00 u odnosu </a:t>
            </a:r>
            <a:r>
              <a:rPr lang="hr-HR" sz="1800" dirty="0">
                <a:solidFill>
                  <a:schemeClr val="bg1"/>
                </a:solidFill>
              </a:rPr>
              <a:t>    </a:t>
            </a:r>
            <a:r>
              <a:rPr lang="vi-VN" sz="1800" dirty="0">
                <a:solidFill>
                  <a:schemeClr val="bg1"/>
                </a:solidFill>
              </a:rPr>
              <a:t>na iznos odobrenog kredita</a:t>
            </a:r>
          </a:p>
          <a:p>
            <a:pPr algn="just" eaLnBrk="1" hangingPunct="1">
              <a:defRPr/>
            </a:pPr>
            <a:r>
              <a:rPr lang="hr-HR" sz="1800" dirty="0">
                <a:solidFill>
                  <a:srgbClr val="FFC000"/>
                </a:solidFill>
              </a:rPr>
              <a:t>2.   p</a:t>
            </a:r>
            <a:r>
              <a:rPr lang="vi-VN" sz="1800" dirty="0">
                <a:solidFill>
                  <a:srgbClr val="FFC000"/>
                </a:solidFill>
              </a:rPr>
              <a:t>okretna imovina: </a:t>
            </a:r>
            <a:r>
              <a:rPr lang="vi-VN" sz="1800" dirty="0">
                <a:solidFill>
                  <a:schemeClr val="bg1"/>
                </a:solidFill>
              </a:rPr>
              <a:t>vrijednost založenih pokretnih stvari u omjer</a:t>
            </a:r>
            <a:r>
              <a:rPr lang="hr-HR" sz="1800" dirty="0">
                <a:solidFill>
                  <a:schemeClr val="bg1"/>
                </a:solidFill>
              </a:rPr>
              <a:t> </a:t>
            </a:r>
            <a:r>
              <a:rPr lang="vi-VN" sz="1800" dirty="0">
                <a:solidFill>
                  <a:schemeClr val="bg1"/>
                </a:solidFill>
              </a:rPr>
              <a:t>minimalno </a:t>
            </a:r>
            <a:r>
              <a:rPr lang="hr-HR" sz="1800" dirty="0">
                <a:solidFill>
                  <a:schemeClr val="bg1"/>
                </a:solidFill>
              </a:rPr>
              <a:t>     </a:t>
            </a:r>
          </a:p>
          <a:p>
            <a:pPr algn="just" eaLnBrk="1" hangingPunct="1">
              <a:defRPr/>
            </a:pPr>
            <a:r>
              <a:rPr lang="hr-HR" sz="1800" dirty="0">
                <a:solidFill>
                  <a:schemeClr val="bg1"/>
                </a:solidFill>
              </a:rPr>
              <a:t>      </a:t>
            </a:r>
            <a:r>
              <a:rPr lang="vi-VN" sz="1800" dirty="0">
                <a:solidFill>
                  <a:schemeClr val="bg1"/>
                </a:solidFill>
              </a:rPr>
              <a:t>2,00:1,00 u odnosu na iznos odobrenog kredita</a:t>
            </a:r>
            <a:r>
              <a:rPr lang="hr-HR" sz="1800" dirty="0">
                <a:solidFill>
                  <a:schemeClr val="bg1"/>
                </a:solidFill>
              </a:rPr>
              <a:t>. </a:t>
            </a:r>
            <a:r>
              <a:rPr lang="vi-VN" sz="1800" dirty="0">
                <a:solidFill>
                  <a:schemeClr val="bg1"/>
                </a:solidFill>
              </a:rPr>
              <a:t>Napomena: Pokretna imovina može </a:t>
            </a:r>
            <a:endParaRPr lang="hr-HR" sz="1800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hr-HR" sz="1800" dirty="0">
                <a:solidFill>
                  <a:schemeClr val="bg1"/>
                </a:solidFill>
              </a:rPr>
              <a:t>      </a:t>
            </a:r>
            <a:r>
              <a:rPr lang="vi-VN" sz="1800" dirty="0">
                <a:solidFill>
                  <a:schemeClr val="bg1"/>
                </a:solidFill>
              </a:rPr>
              <a:t>biti prihvaćena kao instrument </a:t>
            </a:r>
            <a:r>
              <a:rPr lang="hr-HR" sz="1800" dirty="0">
                <a:solidFill>
                  <a:schemeClr val="bg1"/>
                </a:solidFill>
              </a:rPr>
              <a:t> o</a:t>
            </a:r>
            <a:r>
              <a:rPr lang="vi-VN" sz="1800" dirty="0">
                <a:solidFill>
                  <a:schemeClr val="bg1"/>
                </a:solidFill>
              </a:rPr>
              <a:t>bezbjeđenja naplate kredita samo u kombinaciji s </a:t>
            </a:r>
            <a:endParaRPr lang="hr-HR" sz="1800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hr-HR" sz="1800" dirty="0">
                <a:solidFill>
                  <a:schemeClr val="bg1"/>
                </a:solidFill>
              </a:rPr>
              <a:t>      </a:t>
            </a:r>
            <a:r>
              <a:rPr lang="vi-VN" sz="1800" dirty="0">
                <a:solidFill>
                  <a:schemeClr val="bg1"/>
                </a:solidFill>
              </a:rPr>
              <a:t>nekretninama</a:t>
            </a:r>
            <a:r>
              <a:rPr lang="hr-HR" sz="1800" dirty="0">
                <a:solidFill>
                  <a:schemeClr val="bg1"/>
                </a:solidFill>
              </a:rPr>
              <a:t>,izuzev kredita sa rokom otplate do 36 mjeseci (omjer 3:1)</a:t>
            </a:r>
          </a:p>
          <a:p>
            <a:pPr algn="just" eaLnBrk="1" hangingPunct="1">
              <a:defRPr/>
            </a:pPr>
            <a:r>
              <a:rPr lang="hr-HR" sz="1800" dirty="0">
                <a:solidFill>
                  <a:srgbClr val="FFC000"/>
                </a:solidFill>
              </a:rPr>
              <a:t>3</a:t>
            </a:r>
            <a:r>
              <a:rPr lang="hr-HR" sz="1800" dirty="0">
                <a:solidFill>
                  <a:schemeClr val="bg1"/>
                </a:solidFill>
              </a:rPr>
              <a:t>.   </a:t>
            </a:r>
            <a:r>
              <a:rPr lang="hr-HR" sz="1800" dirty="0">
                <a:solidFill>
                  <a:srgbClr val="FFC000"/>
                </a:solidFill>
              </a:rPr>
              <a:t>o</a:t>
            </a:r>
            <a:r>
              <a:rPr lang="vi-VN" sz="1800" dirty="0">
                <a:solidFill>
                  <a:srgbClr val="FFC000"/>
                </a:solidFill>
              </a:rPr>
              <a:t>siguranje naplate </a:t>
            </a:r>
            <a:r>
              <a:rPr lang="vi-VN" sz="1800" dirty="0">
                <a:solidFill>
                  <a:schemeClr val="bg1"/>
                </a:solidFill>
              </a:rPr>
              <a:t>potraživanja kod ovlaštenog i za Banku prihvatljivog </a:t>
            </a:r>
            <a:endParaRPr lang="hr-HR" sz="1800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hr-HR" sz="1800" dirty="0">
                <a:solidFill>
                  <a:schemeClr val="bg1"/>
                </a:solidFill>
              </a:rPr>
              <a:t>      </a:t>
            </a:r>
            <a:r>
              <a:rPr lang="vi-VN" sz="1800" dirty="0">
                <a:solidFill>
                  <a:srgbClr val="FFC000"/>
                </a:solidFill>
              </a:rPr>
              <a:t>osiguravajućeg društva</a:t>
            </a:r>
            <a:r>
              <a:rPr lang="hr-HR" sz="1800" dirty="0">
                <a:solidFill>
                  <a:srgbClr val="FFC000"/>
                </a:solidFill>
              </a:rPr>
              <a:t>  i </a:t>
            </a:r>
            <a:r>
              <a:rPr lang="vi-VN" sz="1800" dirty="0">
                <a:solidFill>
                  <a:srgbClr val="FFC000"/>
                </a:solidFill>
              </a:rPr>
              <a:t>garancije druge banke</a:t>
            </a:r>
            <a:endParaRPr lang="hr-HR" sz="1800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hr-HR" sz="1800" dirty="0">
                <a:solidFill>
                  <a:srgbClr val="FFC000"/>
                </a:solidFill>
              </a:rPr>
              <a:t>4.</a:t>
            </a:r>
            <a:r>
              <a:rPr lang="hr-HR" sz="1800" dirty="0">
                <a:solidFill>
                  <a:schemeClr val="bg1"/>
                </a:solidFill>
              </a:rPr>
              <a:t>   </a:t>
            </a:r>
            <a:r>
              <a:rPr lang="hr-HR" sz="1800" dirty="0">
                <a:solidFill>
                  <a:srgbClr val="FFC000"/>
                </a:solidFill>
              </a:rPr>
              <a:t>za općine, gradove, kantone</a:t>
            </a:r>
            <a:r>
              <a:rPr lang="hr-HR" sz="1800" dirty="0">
                <a:solidFill>
                  <a:schemeClr val="bg1"/>
                </a:solidFill>
              </a:rPr>
              <a:t>: mjenice planirane kao budžetski izdatak u </a:t>
            </a:r>
          </a:p>
          <a:p>
            <a:pPr algn="just" eaLnBrk="1" hangingPunct="1">
              <a:defRPr/>
            </a:pPr>
            <a:r>
              <a:rPr lang="hr-HR" sz="1800" dirty="0">
                <a:solidFill>
                  <a:schemeClr val="bg1"/>
                </a:solidFill>
              </a:rPr>
              <a:t>      periodu  trajanja kreditne obveze</a:t>
            </a:r>
          </a:p>
          <a:p>
            <a:pPr marL="342900" indent="-342900" algn="just" eaLnBrk="1" hangingPunct="1">
              <a:buFontTx/>
              <a:buAutoNum type="arabicPeriod" startAt="5"/>
              <a:defRPr/>
            </a:pPr>
            <a:r>
              <a:rPr lang="hr-HR" sz="1800" dirty="0">
                <a:solidFill>
                  <a:srgbClr val="FFC000"/>
                </a:solidFill>
              </a:rPr>
              <a:t>za javna poduzeća, direkcije, zavode i ostale javne ustanove čiji su osnivači općina/grad/kanton/Federacija BiH</a:t>
            </a:r>
            <a:r>
              <a:rPr lang="hr-HR" sz="1800" dirty="0">
                <a:solidFill>
                  <a:schemeClr val="bg1"/>
                </a:solidFill>
              </a:rPr>
              <a:t>: mjenice i bezuvjetne garancije izdate od nadležnih organa općine, grada, kantona i Federacije BiH, pod uvjetom da su obveze po izdatoj bezuslovnoj garanciji i mjenici planirane kao budžetski izdatak u periodu trajanja kreditne obveze</a:t>
            </a:r>
            <a:endParaRPr lang="vi-VN" sz="1800" dirty="0">
              <a:solidFill>
                <a:schemeClr val="bg1"/>
              </a:solidFill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85750" y="1143000"/>
            <a:ext cx="885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>
                <a:solidFill>
                  <a:srgbClr val="FFC000"/>
                </a:solidFill>
              </a:rPr>
              <a:t>INSTRUMENTI </a:t>
            </a:r>
            <a:r>
              <a:rPr lang="hr-HR" altLang="en-US">
                <a:solidFill>
                  <a:srgbClr val="FFC000"/>
                </a:solidFill>
              </a:rPr>
              <a:t> </a:t>
            </a:r>
            <a:r>
              <a:rPr lang="vi-VN" altLang="en-US">
                <a:solidFill>
                  <a:srgbClr val="FFC000"/>
                </a:solidFill>
              </a:rPr>
              <a:t>OBEZBJEĐENJA </a:t>
            </a:r>
            <a:r>
              <a:rPr lang="hr-HR" altLang="en-US">
                <a:solidFill>
                  <a:srgbClr val="FFC000"/>
                </a:solidFill>
              </a:rPr>
              <a:t> </a:t>
            </a:r>
            <a:r>
              <a:rPr lang="vi-VN" altLang="en-US">
                <a:solidFill>
                  <a:srgbClr val="FFC000"/>
                </a:solidFill>
              </a:rPr>
              <a:t>NAPLATE </a:t>
            </a:r>
            <a:r>
              <a:rPr lang="hr-HR" altLang="en-US">
                <a:solidFill>
                  <a:srgbClr val="FFC000"/>
                </a:solidFill>
              </a:rPr>
              <a:t> </a:t>
            </a:r>
            <a:r>
              <a:rPr lang="vi-VN" altLang="en-US">
                <a:solidFill>
                  <a:srgbClr val="FFC000"/>
                </a:solidFill>
              </a:rPr>
              <a:t>KREDITA </a:t>
            </a:r>
            <a:r>
              <a:rPr lang="hr-HR" altLang="en-US">
                <a:solidFill>
                  <a:srgbClr val="FFC000"/>
                </a:solidFill>
              </a:rPr>
              <a:t> </a:t>
            </a:r>
            <a:r>
              <a:rPr lang="vi-VN" altLang="en-US">
                <a:solidFill>
                  <a:srgbClr val="FFC000"/>
                </a:solidFill>
              </a:rPr>
              <a:t>MOGU BITI:</a:t>
            </a:r>
            <a:endParaRPr lang="hr-HR" altLang="en-US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14313" y="285750"/>
            <a:ext cx="8786812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en-US">
              <a:solidFill>
                <a:schemeClr val="bg1"/>
              </a:solidFill>
            </a:endParaRPr>
          </a:p>
          <a:p>
            <a:pPr algn="ctr" eaLnBrk="1" hangingPunct="1"/>
            <a:endParaRPr lang="bs-Latn-BA" altLang="en-US">
              <a:solidFill>
                <a:schemeClr val="bg1"/>
              </a:solidFill>
            </a:endParaRPr>
          </a:p>
          <a:p>
            <a:pPr algn="just" eaLnBrk="1" hangingPunct="1">
              <a:buFontTx/>
              <a:buAutoNum type="alphaLcParenR"/>
            </a:pPr>
            <a:endParaRPr lang="bs-Latn-BA" altLang="en-US" sz="1600" b="0">
              <a:solidFill>
                <a:schemeClr val="bg1"/>
              </a:solidFill>
            </a:endParaRPr>
          </a:p>
          <a:p>
            <a:pPr algn="just" eaLnBrk="1" hangingPunct="1">
              <a:buFontTx/>
              <a:buAutoNum type="alphaLcParenR"/>
            </a:pPr>
            <a:endParaRPr lang="bs-Latn-BA" altLang="en-US" sz="1600" b="0">
              <a:solidFill>
                <a:schemeClr val="bg1"/>
              </a:solidFill>
            </a:endParaRPr>
          </a:p>
          <a:p>
            <a:pPr algn="just" eaLnBrk="1" hangingPunct="1"/>
            <a:endParaRPr lang="bs-Latn-BA" altLang="en-US" sz="1600" b="0">
              <a:solidFill>
                <a:schemeClr val="bg1"/>
              </a:solidFill>
            </a:endParaRPr>
          </a:p>
          <a:p>
            <a:pPr algn="just" eaLnBrk="1" hangingPunct="1"/>
            <a:endParaRPr lang="bs-Latn-BA" altLang="en-US" sz="1800" b="0">
              <a:solidFill>
                <a:schemeClr val="bg1"/>
              </a:solidFill>
            </a:endParaRPr>
          </a:p>
          <a:p>
            <a:pPr algn="just" eaLnBrk="1" hangingPunct="1"/>
            <a:endParaRPr lang="bs-Latn-BA" altLang="en-US" sz="1800" b="0">
              <a:solidFill>
                <a:schemeClr val="bg1"/>
              </a:solidFill>
            </a:endParaRPr>
          </a:p>
          <a:p>
            <a:pPr algn="just" eaLnBrk="1" hangingPunct="1"/>
            <a:r>
              <a:rPr lang="bs-Latn-BA" altLang="en-US" sz="2200">
                <a:solidFill>
                  <a:schemeClr val="bg1"/>
                </a:solidFill>
              </a:rPr>
              <a:t>Informacije i kontakt: </a:t>
            </a:r>
          </a:p>
          <a:p>
            <a:pPr algn="just" eaLnBrk="1" hangingPunct="1"/>
            <a:r>
              <a:rPr lang="bs-Latn-BA" altLang="en-US" sz="1600" b="0">
                <a:solidFill>
                  <a:schemeClr val="bg1"/>
                </a:solidFill>
              </a:rPr>
              <a:t>Sve ostale informacije vezane za uvjete kreditiranja, instrumente osiguranja kredita, dokumentacije potrebne za obradu kreditnog zahtjeva, usluge platnog prometa u zemlji i inozemstvu, te ostale djelatnosti Banke možete naći na web stranici Razvojne banke Federacije BiH </a:t>
            </a:r>
            <a:r>
              <a:rPr lang="bs-Latn-BA" altLang="en-US" sz="1600" u="sng">
                <a:solidFill>
                  <a:schemeClr val="bg1"/>
                </a:solidFill>
              </a:rPr>
              <a:t>www. rbfbih.ba</a:t>
            </a:r>
            <a:r>
              <a:rPr lang="bs-Latn-BA" altLang="en-US" sz="1600">
                <a:solidFill>
                  <a:schemeClr val="bg1"/>
                </a:solidFill>
              </a:rPr>
              <a:t> </a:t>
            </a:r>
            <a:r>
              <a:rPr lang="bs-Latn-BA" altLang="en-US" sz="1600" b="0">
                <a:solidFill>
                  <a:schemeClr val="bg1"/>
                </a:solidFill>
              </a:rPr>
              <a:t>i/ili</a:t>
            </a:r>
            <a:r>
              <a:rPr lang="bs-Latn-BA" altLang="en-US" sz="1600">
                <a:solidFill>
                  <a:schemeClr val="bg1"/>
                </a:solidFill>
              </a:rPr>
              <a:t> </a:t>
            </a:r>
            <a:r>
              <a:rPr lang="bs-Latn-BA" altLang="en-US" sz="1600" b="0">
                <a:solidFill>
                  <a:schemeClr val="bg1"/>
                </a:solidFill>
              </a:rPr>
              <a:t>direktno u poslovnicama Banke. </a:t>
            </a:r>
          </a:p>
          <a:p>
            <a:pPr algn="just" eaLnBrk="1" hangingPunct="1"/>
            <a:endParaRPr lang="bs-Latn-BA" altLang="en-US" sz="1800" b="0">
              <a:solidFill>
                <a:schemeClr val="bg1"/>
              </a:solidFill>
            </a:endParaRPr>
          </a:p>
          <a:p>
            <a:pPr eaLnBrk="1" hangingPunct="1"/>
            <a:br>
              <a:rPr lang="hr-HR" altLang="en-US" sz="1600">
                <a:solidFill>
                  <a:schemeClr val="bg1"/>
                </a:solidFill>
              </a:rPr>
            </a:br>
            <a:br>
              <a:rPr lang="hr-HR" altLang="en-US" sz="1600">
                <a:solidFill>
                  <a:schemeClr val="bg1"/>
                </a:solidFill>
              </a:rPr>
            </a:br>
            <a:endParaRPr lang="hr-HR" altLang="en-US" sz="1600">
              <a:solidFill>
                <a:schemeClr val="bg1"/>
              </a:solidFill>
            </a:endParaRPr>
          </a:p>
          <a:p>
            <a:pPr eaLnBrk="1" hangingPunct="1"/>
            <a:endParaRPr lang="hr-HR" altLang="en-US" sz="1600">
              <a:solidFill>
                <a:schemeClr val="bg1"/>
              </a:solidFill>
            </a:endParaRPr>
          </a:p>
          <a:p>
            <a:pPr eaLnBrk="1" hangingPunct="1"/>
            <a:r>
              <a:rPr lang="hr-HR" altLang="en-US" sz="1600">
                <a:solidFill>
                  <a:schemeClr val="bg1"/>
                </a:solidFill>
              </a:rPr>
              <a:t>HVALA NA POZORNOSTI I SURADNJI !!!</a:t>
            </a:r>
            <a:endParaRPr lang="bs-Latn-BA" altLang="en-US" sz="1600">
              <a:solidFill>
                <a:schemeClr val="bg1"/>
              </a:solidFill>
            </a:endParaRPr>
          </a:p>
          <a:p>
            <a:pPr eaLnBrk="1" hangingPunct="1"/>
            <a:r>
              <a:rPr lang="bs-Latn-BA" altLang="en-US" sz="1600" b="0">
                <a:solidFill>
                  <a:schemeClr val="bg1"/>
                </a:solidFill>
              </a:rPr>
              <a:t>		</a:t>
            </a:r>
            <a:endParaRPr lang="en-US" altLang="en-US" sz="1600" b="0">
              <a:solidFill>
                <a:schemeClr val="bg1"/>
              </a:solidFill>
            </a:endParaRP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85750" y="1000125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bs-Latn-BA" altLang="en-US" sz="2200">
                <a:solidFill>
                  <a:schemeClr val="bg1"/>
                </a:solidFill>
              </a:rPr>
              <a:t>Pitanja i komentari: 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928688"/>
            <a:ext cx="175736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r-HR" altLang="en-US" sz="60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Kreditna linija za dugoročno kreditiranje stalnih sredstava</a:t>
            </a:r>
          </a:p>
          <a:p>
            <a:pPr eaLnBrk="1" hangingPunct="1"/>
            <a:endParaRPr lang="bs-Latn-BA" altLang="en-US" sz="1000" b="0">
              <a:solidFill>
                <a:srgbClr val="FFC000"/>
              </a:solidFill>
            </a:endParaRPr>
          </a:p>
          <a:p>
            <a:pPr eaLnBrk="1" hangingPunct="1"/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      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Namjena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en-US" sz="1600" b="0">
                <a:solidFill>
                  <a:schemeClr val="bg1"/>
                </a:solidFill>
              </a:rPr>
              <a:t>financiranje stalnih sredstava i/ili zatvaranje</a:t>
            </a: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</a:rPr>
              <a:t>                               (refinansiranje) postojećih kredita ,uz moguće</a:t>
            </a: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</a:rPr>
              <a:t>                               odobravanje dijela tekućih sredstava (max 30%)</a:t>
            </a:r>
          </a:p>
          <a:p>
            <a:pPr eaLnBrk="1" hangingPunct="1"/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       -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otplate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12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godina</a:t>
            </a:r>
            <a:endParaRPr lang="bs-Latn-BA" altLang="en-US" sz="1600" b="0">
              <a:solidFill>
                <a:schemeClr val="bg1"/>
              </a:solidFill>
            </a:endParaRPr>
          </a:p>
          <a:p>
            <a:pPr lvl="1" algn="just" eaLnBrk="1" hangingPunct="1">
              <a:buFontTx/>
              <a:buChar char="-"/>
            </a:pPr>
            <a:r>
              <a:rPr lang="bs-Latn-BA" altLang="en-US" sz="600" b="0">
                <a:solidFill>
                  <a:schemeClr val="bg1"/>
                </a:solidFill>
              </a:rPr>
              <a:t> </a:t>
            </a:r>
          </a:p>
          <a:p>
            <a:pPr lvl="1" algn="just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do </a:t>
            </a:r>
            <a:r>
              <a:rPr lang="bs-Latn-BA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24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mjese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ca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>
              <a:buFontTx/>
              <a:buChar char="-"/>
            </a:pPr>
            <a:endParaRPr lang="bs-Latn-BA" altLang="en-US" sz="600" b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 algn="just"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  </a:t>
            </a:r>
            <a:r>
              <a:rPr lang="hr-HR" altLang="en-US" sz="1600">
                <a:solidFill>
                  <a:schemeClr val="bg1"/>
                </a:solidFill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amatna stopa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 u="sng">
                <a:solidFill>
                  <a:schemeClr val="bg1"/>
                </a:solidFill>
                <a:cs typeface="Times New Roman" panose="02020603050405020304" pitchFamily="18" charset="0"/>
              </a:rPr>
              <a:t>fiksna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3 %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na godišnjem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nivou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</a:p>
          <a:p>
            <a:pPr lvl="1" algn="just" eaLnBrk="1" hangingPunct="1"/>
            <a:endParaRPr lang="hr-HR" altLang="en-US" sz="1000" b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hr-HR" altLang="en-US" sz="1600" b="0">
                <a:solidFill>
                  <a:schemeClr val="bg1"/>
                </a:solidFill>
              </a:rPr>
              <a:t>- </a:t>
            </a:r>
            <a:r>
              <a:rPr lang="hr-HR" altLang="en-US" sz="1600">
                <a:solidFill>
                  <a:schemeClr val="bg1"/>
                </a:solidFill>
              </a:rPr>
              <a:t>Naknada za obradu zahtjeva</a:t>
            </a:r>
            <a:r>
              <a:rPr lang="hr-HR" altLang="en-US" sz="1600" b="0">
                <a:solidFill>
                  <a:schemeClr val="bg1"/>
                </a:solidFill>
              </a:rPr>
              <a:t>: 0,5% - jednokratno</a:t>
            </a:r>
          </a:p>
          <a:p>
            <a:pPr lvl="1" algn="just" eaLnBrk="1" hangingPunct="1"/>
            <a:endParaRPr lang="bs-Latn-BA" altLang="en-US" sz="1000" b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pravne osobe koje se bave proizvodnjom i uslugama </a:t>
            </a:r>
            <a:r>
              <a:rPr lang="hr-HR" altLang="en-US" sz="1600" b="0">
                <a:solidFill>
                  <a:schemeClr val="bg1"/>
                </a:solidFill>
              </a:rPr>
              <a:t>i ostalim djelatnostima.</a:t>
            </a:r>
          </a:p>
          <a:p>
            <a:pPr lvl="1" algn="just" eaLnBrk="1" hangingPunct="1"/>
            <a:r>
              <a:rPr lang="bs-Latn-BA" altLang="en-US" sz="1600" b="0">
                <a:solidFill>
                  <a:schemeClr val="bg1"/>
                </a:solidFill>
              </a:rPr>
              <a:t>Učešće stalnih sredstava</a:t>
            </a:r>
            <a:r>
              <a:rPr lang="hr-HR" altLang="en-US" sz="1600" b="0">
                <a:solidFill>
                  <a:schemeClr val="bg1"/>
                </a:solidFill>
              </a:rPr>
              <a:t> </a:t>
            </a:r>
            <a:r>
              <a:rPr lang="bs-Latn-BA" altLang="en-US" sz="1600" b="0">
                <a:solidFill>
                  <a:schemeClr val="bg1"/>
                </a:solidFill>
              </a:rPr>
              <a:t>do </a:t>
            </a:r>
            <a:r>
              <a:rPr lang="bs-Latn-BA" altLang="en-US" sz="1600">
                <a:solidFill>
                  <a:schemeClr val="bg1"/>
                </a:solidFill>
              </a:rPr>
              <a:t>100%</a:t>
            </a:r>
            <a:r>
              <a:rPr lang="bs-Latn-BA" altLang="en-US" sz="1600" b="0">
                <a:solidFill>
                  <a:schemeClr val="bg1"/>
                </a:solidFill>
              </a:rPr>
              <a:t> iznosa kredita, a tekućih do </a:t>
            </a:r>
            <a:r>
              <a:rPr lang="bs-Latn-BA" altLang="en-US" sz="1600">
                <a:solidFill>
                  <a:schemeClr val="bg1"/>
                </a:solidFill>
              </a:rPr>
              <a:t>30% </a:t>
            </a:r>
            <a:r>
              <a:rPr lang="bs-Latn-BA" altLang="en-US" sz="1600" b="0">
                <a:solidFill>
                  <a:schemeClr val="bg1"/>
                </a:solidFill>
              </a:rPr>
              <a:t>od ukupnog iznosa kredita. </a:t>
            </a:r>
            <a:r>
              <a:rPr lang="vi-VN" altLang="en-US" sz="1600" b="0">
                <a:solidFill>
                  <a:schemeClr val="bg1"/>
                </a:solidFill>
              </a:rPr>
              <a:t>Maksimalni iznos kredita iz ove kreditne linije ne utvrđuje se u apsolutnom iznosu. </a:t>
            </a:r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r>
              <a:rPr lang="hr-HR" altLang="en-US" sz="1600" b="0">
                <a:solidFill>
                  <a:schemeClr val="bg1"/>
                </a:solidFill>
              </a:rPr>
              <a:t> </a:t>
            </a:r>
          </a:p>
          <a:p>
            <a:pPr lvl="1" algn="just" eaLnBrk="1" hangingPunct="1"/>
            <a:endParaRPr lang="hr-HR" altLang="en-US" sz="1700" u="sng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algn="just" eaLnBrk="1" hangingPunct="1"/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endParaRPr lang="bs-Latn-BA" altLang="en-US" sz="1600" b="0">
              <a:solidFill>
                <a:schemeClr val="bg1"/>
              </a:solidFill>
            </a:endParaRPr>
          </a:p>
          <a:p>
            <a:pPr eaLnBrk="1" hangingPunct="1"/>
            <a:endParaRPr lang="en-US" altLang="en-US" sz="1600" b="0">
              <a:solidFill>
                <a:schemeClr val="bg1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5125" name="Picture 11" descr="C:\Documents and Settings\SanjaV\Desktop\IMG_05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309688"/>
            <a:ext cx="293052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LAS SLAJD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33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hr-HR" altLang="en-US" sz="100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b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bs-Latn-BA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GB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  <a:endParaRPr lang="en-GB" altLang="en-US" sz="16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600" b="0">
              <a:solidFill>
                <a:schemeClr val="bg1"/>
              </a:solidFill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214313" y="1268413"/>
            <a:ext cx="8929687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s-Latn-BA" altLang="en-US" sz="1800"/>
              <a:t>Kreditna linija za dugoročno kreditiranje stalnih sredstava za izvoznike</a:t>
            </a:r>
          </a:p>
          <a:p>
            <a:pPr eaLnBrk="1" hangingPunct="1"/>
            <a:endParaRPr lang="bs-Latn-BA" altLang="en-US"/>
          </a:p>
          <a:p>
            <a:pPr eaLnBrk="1" hangingPunct="1">
              <a:buFontTx/>
              <a:buChar char="-"/>
            </a:pPr>
            <a:r>
              <a:rPr lang="bs-Latn-BA" altLang="en-US" sz="1600">
                <a:solidFill>
                  <a:schemeClr val="bg1"/>
                </a:solidFill>
              </a:rPr>
              <a:t>Rok otplate do 12 godina;</a:t>
            </a:r>
          </a:p>
          <a:p>
            <a:pPr eaLnBrk="1" hangingPunct="1">
              <a:buFontTx/>
              <a:buChar char="-"/>
            </a:pPr>
            <a:r>
              <a:rPr lang="bs-Latn-BA" altLang="en-US" sz="1600">
                <a:solidFill>
                  <a:schemeClr val="bg1"/>
                </a:solidFill>
              </a:rPr>
              <a:t>Grace period do 24 mjeseca (uključen u rok otplate);</a:t>
            </a:r>
          </a:p>
          <a:p>
            <a:pPr eaLnBrk="1" hangingPunct="1">
              <a:buFontTx/>
              <a:buChar char="-"/>
            </a:pPr>
            <a:r>
              <a:rPr lang="bs-Latn-BA" altLang="en-US" sz="1600">
                <a:solidFill>
                  <a:schemeClr val="bg1"/>
                </a:solidFill>
              </a:rPr>
              <a:t>Nominalna kamatna stopa 2,8% fiksna na godišnjem nivou;</a:t>
            </a:r>
          </a:p>
          <a:p>
            <a:pPr eaLnBrk="1" hangingPunct="1">
              <a:buFontTx/>
              <a:buChar char="-"/>
            </a:pPr>
            <a:r>
              <a:rPr lang="bs-Latn-BA" altLang="en-US" sz="1600">
                <a:solidFill>
                  <a:schemeClr val="bg1"/>
                </a:solidFill>
              </a:rPr>
              <a:t>Naknada za obradu kreditnog zahtjeva 0,30%;</a:t>
            </a:r>
          </a:p>
          <a:p>
            <a:pPr eaLnBrk="1" hangingPunct="1"/>
            <a:endParaRPr lang="bs-Latn-BA" altLang="en-US" sz="160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bs-Latn-BA" altLang="en-US" sz="1600">
                <a:solidFill>
                  <a:schemeClr val="bg1"/>
                </a:solidFill>
              </a:rPr>
              <a:t>Namjena kredita je finansiranje stalnih sredstava za izvoznike i/ili zatvaranje - refinansiranje postojećih kredita odobrenih za finansiranje stalnih sredstava od Banke ili poslovnih banaka, uz moguće odobrenje dijela tekućih sredstava.</a:t>
            </a:r>
          </a:p>
          <a:p>
            <a:pPr eaLnBrk="1" hangingPunct="1"/>
            <a:endParaRPr lang="bs-Latn-BA" altLang="en-US" sz="160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bs-Latn-BA" altLang="en-US" sz="1600">
                <a:solidFill>
                  <a:schemeClr val="bg1"/>
                </a:solidFill>
              </a:rPr>
              <a:t>Korisnici kredita su pravna lica registrovana i sa sjedištem na području FBiH i Distrikta Brčko kod kojih učešće prihoda po osnovu izvoza čini minimalno 33% ukupnih prihoda utvrđenih u prethodnom obračunskom periodu.</a:t>
            </a:r>
            <a:endParaRPr lang="en-US" altLang="en-US" sz="1600">
              <a:solidFill>
                <a:schemeClr val="bg1"/>
              </a:solidFill>
            </a:endParaRPr>
          </a:p>
        </p:txBody>
      </p:sp>
      <p:pic>
        <p:nvPicPr>
          <p:cNvPr id="6150" name="Picture 10" descr="exp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1838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LAS SLAJD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213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1000125"/>
            <a:ext cx="8929688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hr-HR" altLang="en-US" sz="600" u="sng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Kreditna linija za dugoročno financiranje poljoprivredne proizvodnje</a:t>
            </a:r>
            <a:endParaRPr lang="en-GB" altLang="en-US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hr-HR" altLang="en-US" sz="1800" b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hr-HR" altLang="en-US" sz="10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       - Namjena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en-US" sz="1600" b="0">
                <a:solidFill>
                  <a:schemeClr val="bg1"/>
                </a:solidFill>
              </a:rPr>
              <a:t>dugoročno kreditiranje razvojnih programa u oblasti poljoprivrede</a:t>
            </a:r>
          </a:p>
          <a:p>
            <a:pPr eaLnBrk="1" hangingPunct="1"/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otplate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od 18 mjeseci do 1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5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godina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ovis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an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od vrste djelatnosti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, do 36 mjeseci;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</a:rPr>
              <a:t> 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amatna stopa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fiksna, 2,5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% na godišnjem nivou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endParaRPr lang="hr-HR" altLang="en-US" sz="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>
              <a:buFontTx/>
              <a:buChar char="-"/>
            </a:pPr>
            <a:r>
              <a:rPr lang="pl-PL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N</a:t>
            </a:r>
            <a:r>
              <a:rPr lang="pl-PL" altLang="en-US" sz="1600">
                <a:solidFill>
                  <a:schemeClr val="bg1"/>
                </a:solidFill>
              </a:rPr>
              <a:t>aknada za obradu zahtjeva</a:t>
            </a:r>
            <a:r>
              <a:rPr lang="pl-PL" altLang="en-US" sz="1600" b="0">
                <a:solidFill>
                  <a:schemeClr val="bg1"/>
                </a:solidFill>
              </a:rPr>
              <a:t>: 0,30% jednokratno </a:t>
            </a:r>
          </a:p>
          <a:p>
            <a:pPr lvl="1" algn="just" eaLnBrk="1" hangingPunct="1">
              <a:buFontTx/>
              <a:buChar char="-"/>
            </a:pPr>
            <a:endParaRPr lang="bs-Latn-BA" altLang="en-US" sz="1800" b="0">
              <a:solidFill>
                <a:schemeClr val="bg1"/>
              </a:solidFill>
            </a:endParaRPr>
          </a:p>
          <a:p>
            <a:pPr lvl="1" algn="just" eaLnBrk="1" hangingPunct="1">
              <a:buFontTx/>
              <a:buChar char="-"/>
            </a:pPr>
            <a:endParaRPr lang="bs-Latn-BA" altLang="en-US" sz="1800" b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en-US" sz="1600" b="0">
                <a:solidFill>
                  <a:schemeClr val="bg1"/>
                </a:solidFill>
              </a:rPr>
              <a:t>mogu biti pravne i fizičke osobe registrirane u skladu sa važećim zakonskim propisima za obavljanje poljoprivredne proizvodnje.  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F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inan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c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iranje poljoprivredne djelatnosti kojom se bave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pravn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e 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i fizičk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e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osobe odnosi se na </a:t>
            </a:r>
            <a:r>
              <a:rPr lang="bs-Latn-BA" altLang="en-US" sz="1600" b="0">
                <a:solidFill>
                  <a:schemeClr val="bg1"/>
                </a:solidFill>
              </a:rPr>
              <a:t>ratarsku i povrtlarsku proizvodnju, p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roizvodnju</a:t>
            </a:r>
            <a:r>
              <a:rPr lang="bs-Latn-BA" altLang="en-US" sz="1600" b="0">
                <a:solidFill>
                  <a:schemeClr val="bg1"/>
                </a:solidFill>
              </a:rPr>
              <a:t> ljekobilja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bs-Latn-BA" altLang="en-US" sz="1600" b="0">
                <a:solidFill>
                  <a:schemeClr val="bg1"/>
                </a:solidFill>
              </a:rPr>
              <a:t>stočarsku proizvodnja, </a:t>
            </a:r>
            <a:r>
              <a:rPr lang="hr-HR" altLang="en-US" sz="1600" b="0">
                <a:solidFill>
                  <a:schemeClr val="bg1"/>
                </a:solidFill>
              </a:rPr>
              <a:t>izgradnju kapaciteta i nabavku opreme i repromaterijala za primarnu poljoprivrednu proizvodnju i doradu proizvoda</a:t>
            </a:r>
            <a:r>
              <a:rPr lang="bs-Latn-BA" altLang="en-US" sz="1600" b="0">
                <a:solidFill>
                  <a:schemeClr val="bg1"/>
                </a:solidFill>
              </a:rPr>
              <a:t>). </a:t>
            </a:r>
            <a:r>
              <a:rPr lang="vi-VN" altLang="en-US" sz="1600" b="0">
                <a:solidFill>
                  <a:schemeClr val="bg1"/>
                </a:solidFill>
              </a:rPr>
              <a:t>Maksimalni iznos kredita iz ove kreditne linije ne utvrđuje se u apsolutnom iznosu. </a:t>
            </a:r>
            <a:endParaRPr lang="bs-Latn-BA" altLang="en-US" sz="1600" b="0">
              <a:solidFill>
                <a:schemeClr val="bg1"/>
              </a:solidFill>
            </a:endParaRPr>
          </a:p>
          <a:p>
            <a:pPr lvl="1" algn="just" eaLnBrk="1" hangingPunct="1"/>
            <a:r>
              <a:rPr lang="bs-Latn-BA" altLang="en-US" sz="1600" b="0">
                <a:solidFill>
                  <a:schemeClr val="bg1"/>
                </a:solidFill>
              </a:rPr>
              <a:t>Učešće tekućih sredstava do 30% od ukupnog iznosa kredita.</a:t>
            </a:r>
          </a:p>
          <a:p>
            <a:pPr eaLnBrk="1" hangingPunct="1"/>
            <a:endParaRPr lang="en-GB" altLang="en-US" sz="18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en-US" sz="1800" b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en-US" sz="1800" b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en-US" sz="1800" b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bs-Latn-BA" altLang="en-US" sz="1800" b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965325"/>
            <a:ext cx="328136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2" name="GLAS SLAJD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227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825" y="981075"/>
            <a:ext cx="8208963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Kreditna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linija</a:t>
            </a:r>
            <a:r>
              <a:rPr lang="en-GB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za</a:t>
            </a:r>
            <a:r>
              <a:rPr lang="hr-H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finansiranje poljoprivredne proizvodnje uz grant sredstva Federalnog ministarstva poljoprivrede</a:t>
            </a:r>
            <a:endParaRPr lang="bs-Latn-BA" sz="1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  <a:t>        </a:t>
            </a:r>
          </a:p>
          <a:p>
            <a:pPr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Koncept finansiranja investicijskih projekata je sljedeći: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25% sredstava – grant sredstva Ministarstva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25% sredstava – vlastita sredstva korisnika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50% sredstva iz kredita RBFBiH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hr-HR" sz="160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- 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Ro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otplate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do 15 godina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marL="0" lvl="1"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Grace period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 do 36 mjeseci zavisno od vrste projekta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Kamatna stopa: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fiksna, 3% na godišnjem nivou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Naknada za obradu zahtjeva: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0,30% jednokratno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Namjena: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finansiranje stalnih  sredstava</a:t>
            </a:r>
          </a:p>
          <a:p>
            <a:pPr eaLnBrk="1" hangingPunct="1">
              <a:buFontTx/>
              <a:buChar char="-"/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Korisnici: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pravna i fizička lica registrovana u skladu sa važećim zakonskim propisima za    </a:t>
            </a:r>
          </a:p>
          <a:p>
            <a:pPr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 obavljanje poljoprivredne djelatnosti</a:t>
            </a:r>
          </a:p>
          <a:p>
            <a:pPr eaLnBrk="1" hangingPunct="1">
              <a:defRPr/>
            </a:pPr>
            <a:endParaRPr lang="bs-Latn-BA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838" y="260350"/>
            <a:ext cx="4464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8196" name="Picture 4" descr="krava2-680x5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916113"/>
            <a:ext cx="2784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LAS SLAJD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635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defRPr/>
            </a:pPr>
            <a:endParaRPr lang="hr-HR" sz="600" dirty="0">
              <a:solidFill>
                <a:srgbClr val="FFC00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Kreditna</a:t>
            </a:r>
            <a:r>
              <a:rPr lang="en-GB" sz="1800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linija</a:t>
            </a:r>
            <a:r>
              <a:rPr lang="en-GB" sz="1800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za</a:t>
            </a:r>
            <a:r>
              <a:rPr lang="en-GB" sz="1800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dugoročno</a:t>
            </a:r>
            <a:r>
              <a:rPr lang="en-GB" sz="1800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kreditiranje</a:t>
            </a:r>
            <a:r>
              <a:rPr lang="en-GB" sz="1800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mikrobiznisa</a:t>
            </a:r>
            <a:r>
              <a:rPr lang="en-GB" sz="1800" dirty="0">
                <a:solidFill>
                  <a:srgbClr val="FFC000"/>
                </a:solidFill>
                <a:cs typeface="Times New Roman" pitchFamily="18" charset="0"/>
              </a:rPr>
              <a:t> – </a:t>
            </a:r>
            <a:r>
              <a:rPr lang="en-GB" sz="1800" dirty="0" err="1">
                <a:solidFill>
                  <a:srgbClr val="FFC000"/>
                </a:solidFill>
                <a:cs typeface="Times New Roman" pitchFamily="18" charset="0"/>
              </a:rPr>
              <a:t>obrta</a:t>
            </a:r>
            <a:endParaRPr lang="bs-Latn-BA" sz="1800" dirty="0">
              <a:solidFill>
                <a:srgbClr val="FFC00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hr-HR" sz="1000" b="0" dirty="0">
              <a:solidFill>
                <a:schemeClr val="bg1"/>
              </a:solidFill>
              <a:cs typeface="Times New Roman" pitchFamily="18" charset="0"/>
            </a:endParaRPr>
          </a:p>
          <a:p>
            <a:pPr marL="0" lvl="1" eaLnBrk="1" hangingPunct="1">
              <a:defRPr/>
            </a:pPr>
            <a:r>
              <a:rPr lang="hr-HR" sz="1800" b="0" dirty="0">
                <a:solidFill>
                  <a:schemeClr val="bg1"/>
                </a:solidFill>
                <a:cs typeface="Times New Roman" pitchFamily="18" charset="0"/>
              </a:rPr>
              <a:t>        -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Namjena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financiranje stalnih i tekućih sredstava </a:t>
            </a:r>
          </a:p>
          <a:p>
            <a:pPr marL="0" lvl="1" eaLnBrk="1" hangingPunct="1">
              <a:defRPr/>
            </a:pP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                           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samostalnim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poduzetnicima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/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obrtnicima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marL="0" lvl="1" eaLnBrk="1" hangingPunct="1"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       -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Ro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k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otplate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do </a:t>
            </a:r>
            <a:r>
              <a:rPr lang="bs-Latn-BA" sz="1600" b="0" dirty="0">
                <a:solidFill>
                  <a:schemeClr val="bg1"/>
                </a:solidFill>
              </a:rPr>
              <a:t>84 mjeseca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Grace period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do </a:t>
            </a:r>
            <a:r>
              <a:rPr lang="bs-Latn-BA" sz="1600" b="0" dirty="0">
                <a:solidFill>
                  <a:schemeClr val="bg1"/>
                </a:solidFill>
                <a:cs typeface="Times New Roman" pitchFamily="18" charset="0"/>
              </a:rPr>
              <a:t>24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mjesec</a:t>
            </a:r>
            <a:r>
              <a:rPr lang="bs-Latn-BA" sz="1600" b="0" dirty="0">
                <a:solidFill>
                  <a:schemeClr val="bg1"/>
                </a:solidFill>
                <a:cs typeface="Times New Roman" pitchFamily="18" charset="0"/>
              </a:rPr>
              <a:t>a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hr-HR" sz="1600" dirty="0">
                <a:solidFill>
                  <a:schemeClr val="bg1"/>
                </a:solidFill>
              </a:rPr>
              <a:t> K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amatna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stopa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 fiksna, 3,9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%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na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godišnjem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nivou</a:t>
            </a:r>
            <a:endParaRPr lang="hr-HR" sz="1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endParaRPr lang="hr-HR" sz="600" b="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>
              <a:buFontTx/>
              <a:buChar char="-"/>
              <a:defRPr/>
            </a:pPr>
            <a:r>
              <a:rPr lang="pl-PL" sz="1600" dirty="0">
                <a:solidFill>
                  <a:schemeClr val="bg1"/>
                </a:solidFill>
                <a:cs typeface="Times New Roman" pitchFamily="18" charset="0"/>
              </a:rPr>
              <a:t> N</a:t>
            </a:r>
            <a:r>
              <a:rPr lang="pl-PL" sz="1600" dirty="0">
                <a:solidFill>
                  <a:schemeClr val="bg1"/>
                </a:solidFill>
              </a:rPr>
              <a:t>aknada za obradu zahtjeva</a:t>
            </a:r>
            <a:r>
              <a:rPr lang="pl-PL" sz="1600" b="0" dirty="0">
                <a:solidFill>
                  <a:schemeClr val="bg1"/>
                </a:solidFill>
              </a:rPr>
              <a:t>: 0,50% jednokratno </a:t>
            </a:r>
          </a:p>
          <a:p>
            <a:pPr lvl="1" eaLnBrk="1" hangingPunct="1">
              <a:defRPr/>
            </a:pPr>
            <a:endParaRPr lang="pl-PL" sz="600" b="0" u="sng" dirty="0">
              <a:solidFill>
                <a:schemeClr val="bg1"/>
              </a:solidFill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       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-</a:t>
            </a:r>
            <a:r>
              <a:rPr lang="hr-HR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Korisnici</a:t>
            </a:r>
            <a:r>
              <a:rPr lang="en-GB" sz="16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cs typeface="Times New Roman" pitchFamily="18" charset="0"/>
              </a:rPr>
              <a:t>kredita</a:t>
            </a:r>
            <a:r>
              <a:rPr lang="bs-Latn-BA" sz="1600" b="0" dirty="0">
                <a:solidFill>
                  <a:schemeClr val="bg1"/>
                </a:solidFill>
                <a:cs typeface="Times New Roman" pitchFamily="18" charset="0"/>
              </a:rPr>
              <a:t>:  mogu biti fizičke osobe registrirane u skladu a Zakonom o obrtu i srodnim </a:t>
            </a:r>
          </a:p>
          <a:p>
            <a:pPr eaLnBrk="1" hangingPunct="1">
              <a:defRPr/>
            </a:pPr>
            <a:r>
              <a:rPr lang="bs-Latn-BA" sz="1600" b="0" dirty="0">
                <a:solidFill>
                  <a:schemeClr val="bg1"/>
                </a:solidFill>
                <a:cs typeface="Times New Roman" pitchFamily="18" charset="0"/>
              </a:rPr>
              <a:t>           djelatnostima (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s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amostalne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zanatske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uslužne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radnje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i </a:t>
            </a:r>
            <a:r>
              <a:rPr lang="hr-HR" sz="1600" b="0" dirty="0" err="1">
                <a:solidFill>
                  <a:schemeClr val="bg1"/>
                </a:solidFill>
                <a:cs typeface="Times New Roman" pitchFamily="18" charset="0"/>
              </a:rPr>
              <a:t>sl</a:t>
            </a:r>
            <a:r>
              <a:rPr lang="hr-HR" sz="1600" b="0" dirty="0">
                <a:solidFill>
                  <a:schemeClr val="bg1"/>
                </a:solidFill>
                <a:cs typeface="Times New Roman" pitchFamily="18" charset="0"/>
              </a:rPr>
              <a:t>.) </a:t>
            </a:r>
            <a:r>
              <a:rPr lang="en-GB" sz="1600" b="0" dirty="0" err="1">
                <a:solidFill>
                  <a:schemeClr val="bg1"/>
                </a:solidFill>
                <a:cs typeface="Times New Roman" pitchFamily="18" charset="0"/>
              </a:rPr>
              <a:t>koje</a:t>
            </a:r>
            <a:r>
              <a:rPr lang="en-GB" sz="16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bs-Latn-BA" sz="1600" b="0" dirty="0">
                <a:solidFill>
                  <a:schemeClr val="bg1"/>
                </a:solidFill>
                <a:cs typeface="Times New Roman" pitchFamily="18" charset="0"/>
              </a:rPr>
              <a:t>ispunjavaju uvjete u pogledu boniteta.</a:t>
            </a:r>
          </a:p>
          <a:p>
            <a:pPr eaLnBrk="1" hangingPunct="1">
              <a:defRPr/>
            </a:pPr>
            <a:endParaRPr lang="bs-Latn-BA" sz="18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500188"/>
            <a:ext cx="264318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500063" y="4286250"/>
            <a:ext cx="8429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hr-HR" altLang="en-US" sz="1600" b="0">
                <a:solidFill>
                  <a:schemeClr val="bg1"/>
                </a:solidFill>
              </a:rPr>
              <a:t>Sredstvima ove kreditne linije, u strukturi odobrenih kreditnih  sredstava, najmanje 70% može se odnositi na financiranje stalnih sredstava (uključujući i pripadajući PDV i ostale direktne i indirektne obveze do stavljanja stalnih sredstava u funkciju), dok se najviše  30% može odnositi na financiranje tekućih sredstava. U strukturi tekućih sredstava, moguće je refinansiranje kredita u Banci i drugim poslovnim</a:t>
            </a:r>
            <a:r>
              <a:rPr lang="pl-PL" altLang="en-US" sz="1600" b="0">
                <a:solidFill>
                  <a:schemeClr val="bg1"/>
                </a:solidFill>
              </a:rPr>
              <a:t>  bankama najviše do 30% ukupno odobrenog kredita.</a:t>
            </a:r>
            <a:endParaRPr lang="hr-HR" altLang="en-US" sz="1600"/>
          </a:p>
        </p:txBody>
      </p:sp>
      <p:pic>
        <p:nvPicPr>
          <p:cNvPr id="2" name="GLAS SLAJD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05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54375" y="260350"/>
            <a:ext cx="47704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79388" y="981075"/>
            <a:ext cx="8856662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Kreditna linija</a:t>
            </a:r>
            <a:r>
              <a:rPr lang="hr-HR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za financiranje investicijskih projekata općina, gradova,             kantona/županija  i Federacije BiH</a:t>
            </a:r>
          </a:p>
          <a:p>
            <a:pPr algn="just" eaLnBrk="1" hangingPunct="1"/>
            <a:endParaRPr lang="hr-HR" altLang="en-US" sz="180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Namjena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financiranje stalnih sredstava (financiranje građevinskih i drugih radova, kao i nabavka opreme u sklopu slijedećih projekata: izgradnje/rekonstrukcije vodovodne i kanalizacijske mreže; puteva; poslovnih zona; športskih i društvenih dvorana; bolnica i domova zdravlja; predškolskih i školskih ustanova; tržnica, ulične rasvjete, upravljanja čvrstim otpadom, poboljšanja energetske efikasnosti itd.)</a:t>
            </a: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Iznos kredita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min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imalno 50.000,00 KM</a:t>
            </a:r>
          </a:p>
          <a:p>
            <a:pPr eaLnBrk="1" hangingPunct="1"/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-    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Ro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otplate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o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12 godina</a:t>
            </a:r>
          </a:p>
          <a:p>
            <a:pPr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Grace period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do 12 mjeseci </a:t>
            </a: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r-HR" altLang="en-US" sz="1600">
                <a:solidFill>
                  <a:schemeClr val="bg1"/>
                </a:solidFill>
              </a:rPr>
              <a:t> K</a:t>
            </a:r>
            <a:r>
              <a:rPr lang="en-GB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amatna stopa</a:t>
            </a: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: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fiksna, 2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5</a:t>
            </a:r>
            <a:r>
              <a:rPr lang="en-GB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0% na godišnjem nivou</a:t>
            </a: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  Korištenje kredita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na osnovu otplatnog plana kredita</a:t>
            </a: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pl-PL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N</a:t>
            </a:r>
            <a:r>
              <a:rPr lang="pl-PL" altLang="en-US" sz="1600">
                <a:solidFill>
                  <a:schemeClr val="bg1"/>
                </a:solidFill>
              </a:rPr>
              <a:t>aknada za obradu zahtjeva</a:t>
            </a:r>
            <a:r>
              <a:rPr lang="pl-PL" altLang="en-US" sz="1600" b="0">
                <a:solidFill>
                  <a:schemeClr val="bg1"/>
                </a:solidFill>
              </a:rPr>
              <a:t>: 0,30% jednokratno</a:t>
            </a:r>
          </a:p>
          <a:p>
            <a:pPr marL="0" lvl="1" eaLnBrk="1" hangingPunct="1"/>
            <a:endParaRPr lang="bs-Latn-BA" altLang="en-US" sz="16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lvl="1" eaLnBrk="1" hangingPunct="1"/>
            <a:r>
              <a:rPr lang="bs-Latn-BA" altLang="en-US" sz="1600">
                <a:solidFill>
                  <a:schemeClr val="bg1"/>
                </a:solidFill>
                <a:cs typeface="Times New Roman" panose="02020603050405020304" pitchFamily="18" charset="0"/>
              </a:rPr>
              <a:t>Korisnici kredita</a:t>
            </a:r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hr-HR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kreditno sposobne općine, gradovi, kantoni za koje  Federalno ministarstvo financija potvrdi da uredno izvršavaju ugovorom preuzete obveze po prethodnim projektima i javna poduzeća, direkcije, zavodi i ostale javne ustanove čiji su osnivači općina/grad/kanton/Federacija BiH.</a:t>
            </a:r>
          </a:p>
          <a:p>
            <a:pPr marL="0" lvl="1" eaLnBrk="1" hangingPunct="1">
              <a:buFontTx/>
              <a:buChar char="-"/>
            </a:pP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lvl="1" eaLnBrk="1" hangingPunct="1"/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lvl="1" eaLnBrk="1" hangingPunct="1"/>
            <a:endParaRPr lang="hr-HR" altLang="en-US" sz="1600" b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pl-PL" altLang="en-US" sz="1600" b="0">
              <a:solidFill>
                <a:schemeClr val="bg1"/>
              </a:solidFill>
            </a:endParaRPr>
          </a:p>
        </p:txBody>
      </p:sp>
      <p:pic>
        <p:nvPicPr>
          <p:cNvPr id="10244" name="Picture 3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416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LAS SLAJD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4239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0" y="1000125"/>
            <a:ext cx="9144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284163" indent="-284163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284163" indent="-284163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hr-HR" altLang="en-US" sz="1800">
                <a:solidFill>
                  <a:schemeClr val="bg1"/>
                </a:solidFill>
                <a:cs typeface="Times New Roman" panose="02020603050405020304" pitchFamily="18" charset="0"/>
              </a:rPr>
              <a:t>   </a:t>
            </a:r>
          </a:p>
          <a:p>
            <a:pPr eaLnBrk="1" hangingPunct="1"/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Kreditna linija za podsticaj zapošljavanja i samozapošljavnja </a:t>
            </a:r>
            <a:endParaRPr lang="hr-HR" altLang="en-US" sz="1800">
              <a:solidFill>
                <a:srgbClr val="FFC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iz sredstava Federalnog</a:t>
            </a:r>
            <a:r>
              <a:rPr lang="bs-Latn-BA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1800">
                <a:solidFill>
                  <a:srgbClr val="FFC000"/>
                </a:solidFill>
                <a:cs typeface="Times New Roman" panose="02020603050405020304" pitchFamily="18" charset="0"/>
              </a:rPr>
              <a:t>zavoda zapošljavanje</a:t>
            </a:r>
          </a:p>
          <a:p>
            <a:pPr algn="ctr" eaLnBrk="1" hangingPunct="1"/>
            <a:endParaRPr lang="hr-HR" altLang="en-US" sz="1600" b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K</a:t>
            </a:r>
            <a:r>
              <a:rPr lang="en-GB" altLang="en-US" sz="1600" b="0">
                <a:solidFill>
                  <a:schemeClr val="bg1"/>
                </a:solidFill>
              </a:rPr>
              <a:t>reditiranje podsticanja zapošljavanja</a:t>
            </a:r>
            <a:r>
              <a:rPr lang="bs-Latn-BA" altLang="en-US" sz="1600" b="0">
                <a:solidFill>
                  <a:schemeClr val="bg1"/>
                </a:solidFill>
              </a:rPr>
              <a:t> pravnih i fizičkih osoba koja se </a:t>
            </a:r>
          </a:p>
          <a:p>
            <a:pPr eaLnBrk="1" hangingPunct="1"/>
            <a:r>
              <a:rPr lang="bs-Latn-BA" altLang="en-US" sz="1600" b="0">
                <a:solidFill>
                  <a:schemeClr val="bg1"/>
                </a:solidFill>
              </a:rPr>
              <a:t>     bave proizvodnjom i uslugama, poljoprivrednom  proizvodnjom, </a:t>
            </a:r>
          </a:p>
          <a:p>
            <a:pPr eaLnBrk="1" hangingPunct="1"/>
            <a:r>
              <a:rPr lang="bs-Latn-BA" altLang="en-US" sz="1600" b="0">
                <a:solidFill>
                  <a:schemeClr val="bg1"/>
                </a:solidFill>
              </a:rPr>
              <a:t>     te otpočinju djelatnost (start-up); finansiranje stalnih i tekućih sredstava</a:t>
            </a:r>
          </a:p>
          <a:p>
            <a:pPr eaLnBrk="1" hangingPunct="1"/>
            <a:r>
              <a:rPr lang="bs-Latn-BA" altLang="en-US" sz="1600" b="0">
                <a:solidFill>
                  <a:schemeClr val="bg1"/>
                </a:solidFill>
              </a:rPr>
              <a:t>     uz zapošljavanje novih radnika . U strukturi odobrenog kredita najmanje </a:t>
            </a:r>
          </a:p>
          <a:p>
            <a:pPr eaLnBrk="1" hangingPunct="1"/>
            <a:r>
              <a:rPr lang="bs-Latn-BA" altLang="en-US" sz="1600" b="0">
                <a:solidFill>
                  <a:schemeClr val="bg1"/>
                </a:solidFill>
              </a:rPr>
              <a:t>     20% se odnosi na finansiranje stalnih sredstava ,odnosno do 80% tekućih s.</a:t>
            </a:r>
          </a:p>
          <a:p>
            <a:pPr eaLnBrk="1" hangingPunct="1"/>
            <a:endParaRPr lang="hr-HR" altLang="en-US" sz="1600" b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za industrijsku proizvodnju iznos od 25.000,00 KM po novouposlenom radniku</a:t>
            </a: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za zanatstvo i usluge,poljoprivredu,održavanje starih zanata 20.000,00 KM po novouposlenom radniku</a:t>
            </a:r>
          </a:p>
          <a:p>
            <a:pPr eaLnBrk="1" hangingPunct="1">
              <a:buFontTx/>
              <a:buChar char="-"/>
            </a:pPr>
            <a:r>
              <a:rPr lang="hr-HR" altLang="en-US" sz="1600" b="0">
                <a:solidFill>
                  <a:schemeClr val="bg1"/>
                </a:solidFill>
              </a:rPr>
              <a:t>maksimalan iznos kredita je 500.000,00KM .</a:t>
            </a:r>
          </a:p>
          <a:p>
            <a:pPr eaLnBrk="1" hangingPunct="1">
              <a:buFontTx/>
              <a:buChar char="-"/>
            </a:pPr>
            <a:endParaRPr lang="hr-HR" altLang="en-US" sz="16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 eaLnBrk="1" hangingPunct="1"/>
            <a:r>
              <a:rPr lang="bs-Latn-BA" altLang="en-US" sz="1600" b="0">
                <a:solidFill>
                  <a:schemeClr val="bg1"/>
                </a:solidFill>
                <a:cs typeface="Times New Roman" panose="02020603050405020304" pitchFamily="18" charset="0"/>
              </a:rPr>
              <a:t>   -  Maksimalan period otplate kredita je 7 godina, grace period 1 godina , odnosno do 3 godine u slučajevima financiranja poljoprivredne proizvodnje ili start-up projekata                                                             -Kamatna stopa 2,5% odnosno 2%(poljoprivreda i stari zanati) fiksna, naknada za obradu zahtjeva 0,5 %.</a:t>
            </a:r>
          </a:p>
          <a:p>
            <a:pPr lvl="1" eaLnBrk="1" hangingPunct="1"/>
            <a:endParaRPr lang="hr-HR" altLang="en-US" sz="1600" b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hr-HR" altLang="en-US" sz="1800" b="0">
              <a:solidFill>
                <a:srgbClr val="FF0000"/>
              </a:solidFill>
            </a:endParaRPr>
          </a:p>
          <a:p>
            <a:pPr eaLnBrk="1" hangingPunct="1"/>
            <a:endParaRPr lang="bs-Latn-BA" altLang="en-US" sz="1800" b="0">
              <a:solidFill>
                <a:schemeClr val="bg1"/>
              </a:solidFill>
            </a:endParaRPr>
          </a:p>
          <a:p>
            <a:pPr eaLnBrk="1" hangingPunct="1"/>
            <a:endParaRPr lang="bs-Latn-BA" altLang="en-US" sz="1800" b="0">
              <a:solidFill>
                <a:schemeClr val="bg1"/>
              </a:solidFill>
            </a:endParaRPr>
          </a:p>
          <a:p>
            <a:pPr eaLnBrk="1" hangingPunct="1"/>
            <a:endParaRPr lang="bs-Latn-BA" altLang="en-US" sz="1800" b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br>
              <a:rPr lang="en-GB" altLang="en-US" sz="180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en-GB" altLang="en-US" sz="18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CC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268" name="Picture 13" descr="C:\Documents and Settings\SanjaV\Desktop\IMG_02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428750"/>
            <a:ext cx="2286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00438" y="228600"/>
            <a:ext cx="541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1" hangingPunct="1">
              <a:defRPr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DUGOROČNO  KREDITIRANJE</a:t>
            </a:r>
          </a:p>
        </p:txBody>
      </p:sp>
      <p:pic>
        <p:nvPicPr>
          <p:cNvPr id="2" name="GLAS SLAJD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173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49&quot;/&gt;&lt;/object&gt;&lt;object type=&quot;3&quot; unique_id=&quot;10005&quot;&gt;&lt;property id=&quot;20148&quot; value=&quot;5&quot;/&gt;&lt;property id=&quot;20300&quot; value=&quot;Slide 2&quot;/&gt;&lt;property id=&quot;20307&quot; value=&quot;561&quot;/&gt;&lt;/object&gt;&lt;object type=&quot;3&quot; unique_id=&quot;10006&quot;&gt;&lt;property id=&quot;20148&quot; value=&quot;5&quot;/&gt;&lt;property id=&quot;20300&quot; value=&quot;Slide 3&quot;/&gt;&lt;property id=&quot;20307&quot; value=&quot;507&quot;/&gt;&lt;/object&gt;&lt;object type=&quot;3&quot; unique_id=&quot;10007&quot;&gt;&lt;property id=&quot;20148&quot; value=&quot;5&quot;/&gt;&lt;property id=&quot;20300&quot; value=&quot;Slide 5&quot;/&gt;&lt;property id=&quot;20307&quot; value=&quot;508&quot;/&gt;&lt;/object&gt;&lt;object type=&quot;3&quot; unique_id=&quot;10008&quot;&gt;&lt;property id=&quot;20148&quot; value=&quot;5&quot;/&gt;&lt;property id=&quot;20300&quot; value=&quot;Slide 7&quot;/&gt;&lt;property id=&quot;20307&quot; value=&quot;511&quot;/&gt;&lt;/object&gt;&lt;object type=&quot;3&quot; unique_id=&quot;10009&quot;&gt;&lt;property id=&quot;20148&quot; value=&quot;5&quot;/&gt;&lt;property id=&quot;20300&quot; value=&quot;Slide 13&quot;/&gt;&lt;property id=&quot;20307&quot; value=&quot;556&quot;/&gt;&lt;/object&gt;&lt;object type=&quot;3&quot; unique_id=&quot;10010&quot;&gt;&lt;property id=&quot;20148&quot; value=&quot;5&quot;/&gt;&lt;property id=&quot;20300&quot; value=&quot;Slide 12&quot;/&gt;&lt;property id=&quot;20307&quot; value=&quot;512&quot;/&gt;&lt;/object&gt;&lt;object type=&quot;3&quot; unique_id=&quot;10011&quot;&gt;&lt;property id=&quot;20148&quot; value=&quot;5&quot;/&gt;&lt;property id=&quot;20300&quot; value=&quot;Slide 10&quot;/&gt;&lt;property id=&quot;20307&quot; value=&quot;510&quot;/&gt;&lt;/object&gt;&lt;object type=&quot;3&quot; unique_id=&quot;10012&quot;&gt;&lt;property id=&quot;20148&quot; value=&quot;5&quot;/&gt;&lt;property id=&quot;20300&quot; value=&quot;Slide 9&quot;/&gt;&lt;property id=&quot;20307&quot; value=&quot;509&quot;/&gt;&lt;/object&gt;&lt;object type=&quot;3&quot; unique_id=&quot;10013&quot;&gt;&lt;property id=&quot;20148&quot; value=&quot;5&quot;/&gt;&lt;property id=&quot;20300&quot; value=&quot;Slide 14&quot;/&gt;&lt;property id=&quot;20307&quot; value=&quot;515&quot;/&gt;&lt;/object&gt;&lt;object type=&quot;3&quot; unique_id=&quot;10014&quot;&gt;&lt;property id=&quot;20148&quot; value=&quot;5&quot;/&gt;&lt;property id=&quot;20300&quot; value=&quot;Slide 4&quot;/&gt;&lt;property id=&quot;20307&quot; value=&quot;593&quot;/&gt;&lt;/object&gt;&lt;object type=&quot;3&quot; unique_id=&quot;10015&quot;&gt;&lt;property id=&quot;20148&quot; value=&quot;5&quot;/&gt;&lt;property id=&quot;20300&quot; value=&quot;Slide 22&quot;/&gt;&lt;property id=&quot;20307&quot; value=&quot;582&quot;/&gt;&lt;/object&gt;&lt;object type=&quot;3&quot; unique_id=&quot;10016&quot;&gt;&lt;property id=&quot;20148&quot; value=&quot;5&quot;/&gt;&lt;property id=&quot;20300&quot; value=&quot;Slide 23&quot;/&gt;&lt;property id=&quot;20307&quot; value=&quot;579&quot;/&gt;&lt;/object&gt;&lt;object type=&quot;3&quot; unique_id=&quot;10417&quot;&gt;&lt;property id=&quot;20148&quot; value=&quot;5&quot;/&gt;&lt;property id=&quot;20300&quot; value=&quot;Slide 6&quot;/&gt;&lt;property id=&quot;20307&quot; value=&quot;596&quot;/&gt;&lt;/object&gt;&lt;object type=&quot;3&quot; unique_id=&quot;10418&quot;&gt;&lt;property id=&quot;20148&quot; value=&quot;5&quot;/&gt;&lt;property id=&quot;20300&quot; value=&quot;Slide 8&quot;/&gt;&lt;property id=&quot;20307&quot; value=&quot;594&quot;/&gt;&lt;/object&gt;&lt;object type=&quot;3&quot; unique_id=&quot;10419&quot;&gt;&lt;property id=&quot;20148&quot; value=&quot;5&quot;/&gt;&lt;property id=&quot;20300&quot; value=&quot;Slide 11&quot;/&gt;&lt;property id=&quot;20307&quot; value=&quot;595&quot;/&gt;&lt;/object&gt;&lt;object type=&quot;3&quot; unique_id=&quot;10420&quot;&gt;&lt;property id=&quot;20148&quot; value=&quot;5&quot;/&gt;&lt;property id=&quot;20300&quot; value=&quot;Slide 15&quot;/&gt;&lt;property id=&quot;20307&quot; value=&quot;598&quot;/&gt;&lt;/object&gt;&lt;object type=&quot;3&quot; unique_id=&quot;10421&quot;&gt;&lt;property id=&quot;20148&quot; value=&quot;5&quot;/&gt;&lt;property id=&quot;20300&quot; value=&quot;Slide 16&quot;/&gt;&lt;property id=&quot;20307&quot; value=&quot;599&quot;/&gt;&lt;/object&gt;&lt;object type=&quot;3&quot; unique_id=&quot;10422&quot;&gt;&lt;property id=&quot;20148&quot; value=&quot;5&quot;/&gt;&lt;property id=&quot;20300&quot; value=&quot;Slide 17&quot;/&gt;&lt;property id=&quot;20307&quot; value=&quot;600&quot;/&gt;&lt;/object&gt;&lt;object type=&quot;3&quot; unique_id=&quot;10423&quot;&gt;&lt;property id=&quot;20148&quot; value=&quot;5&quot;/&gt;&lt;property id=&quot;20300&quot; value=&quot;Slide 18&quot;/&gt;&lt;property id=&quot;20307&quot; value=&quot;601&quot;/&gt;&lt;/object&gt;&lt;object type=&quot;3&quot; unique_id=&quot;10424&quot;&gt;&lt;property id=&quot;20148&quot; value=&quot;5&quot;/&gt;&lt;property id=&quot;20300&quot; value=&quot;Slide 19&quot;/&gt;&lt;property id=&quot;20307&quot; value=&quot;602&quot;/&gt;&lt;/object&gt;&lt;object type=&quot;3&quot; unique_id=&quot;10425&quot;&gt;&lt;property id=&quot;20148&quot; value=&quot;5&quot;/&gt;&lt;property id=&quot;20300&quot; value=&quot;Slide 20&quot;/&gt;&lt;property id=&quot;20307&quot; value=&quot;603&quot;/&gt;&lt;/object&gt;&lt;object type=&quot;3&quot; unique_id=&quot;10426&quot;&gt;&lt;property id=&quot;20148&quot; value=&quot;5&quot;/&gt;&lt;property id=&quot;20300&quot; value=&quot;Slide 21&quot;/&gt;&lt;property id=&quot;20307&quot; value=&quot;60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novaprezentacija1">
  <a:themeElements>
    <a:clrScheme name="novaprezentacija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vaprezentacija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485775" marR="0" indent="-287338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485775" marR="0" indent="-287338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vaprezentacija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vaprezentacija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aprezentacija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aprezentacija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aprezentacija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aprezentacija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aprezentacija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11898</TotalTime>
  <Words>2750</Words>
  <Application>Microsoft Office PowerPoint</Application>
  <PresentationFormat>On-screen Show (4:3)</PresentationFormat>
  <Paragraphs>407</Paragraphs>
  <Slides>23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Times New Roman</vt:lpstr>
      <vt:lpstr>Wingdings</vt:lpstr>
      <vt:lpstr>Arial</vt:lpstr>
      <vt:lpstr>novaprezentacija1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Edina Danović</dc:creator>
  <cp:lastModifiedBy>Katarina Baban</cp:lastModifiedBy>
  <cp:revision>1130</cp:revision>
  <dcterms:modified xsi:type="dcterms:W3CDTF">2022-05-26T10:44:20Z</dcterms:modified>
</cp:coreProperties>
</file>